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2"/>
      <p:bold r:id="rId123"/>
      <p:italic r:id="rId124"/>
      <p:boldItalic r:id="rId125"/>
    </p:embeddedFont>
    <p:embeddedFont>
      <p:font typeface="Century Gothic" panose="020B0502020202020204" pitchFamily="34" charset="0"/>
      <p:regular r:id="rId126"/>
      <p:bold r:id="rId127"/>
      <p:italic r:id="rId128"/>
      <p:boldItalic r:id="rId129"/>
    </p:embeddedFont>
    <p:embeddedFont>
      <p:font typeface="Proxima Nova" panose="020B0604020202020204" charset="0"/>
      <p:regular r:id="rId130"/>
      <p:bold r:id="rId131"/>
      <p:italic r:id="rId132"/>
      <p:boldItalic r:id="rId1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34" roundtripDataSignature="AMtx7mjL0Nzl+QSh9Hj7koYkUsUjP5mp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08" y="5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2.fntdata"/><Relationship Id="rId128" Type="http://schemas.openxmlformats.org/officeDocument/2006/relationships/font" Target="fonts/font7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customschemas.google.com/relationships/presentationmetadata" Target="meta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3.fntdata"/><Relationship Id="rId129" Type="http://schemas.openxmlformats.org/officeDocument/2006/relationships/font" Target="fonts/font8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9.fntdata"/><Relationship Id="rId135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10.fntdata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11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" name="Google Shape;1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1f01e353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g11f01e353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1acd64c77a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1" name="Google Shape;701;g11acd64c77a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1acd64c77a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0" name="Google Shape;710;g11acd64c77a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1acd64c77a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6" name="Google Shape;716;g11acd64c77a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1acd64c77a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2" name="Google Shape;722;g11acd64c77a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1acd64c77a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8" name="Google Shape;728;g11acd64c77a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1acd64c77a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4" name="Google Shape;734;g11acd64c77a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1acd64c77a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0" name="Google Shape;740;g11acd64c77a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1acd64c77a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6" name="Google Shape;746;g11acd64c77a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1acd64c77a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2" name="Google Shape;752;g11acd64c77a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1acd64c77a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1" name="Google Shape;761;g11acd64c77a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1acd64c77a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8" name="Google Shape;768;g11acd64c77a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1acd64c77a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5" name="Google Shape;775;g11acd64c77a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1acd64c77a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3" name="Google Shape;783;g11acd64c77a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11acd64c77a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0" name="Google Shape;790;g11acd64c77a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11acd64c77a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5" name="Google Shape;795;g11acd64c77a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1acd64c77a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1" name="Google Shape;801;g11acd64c77a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11acd64c77a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8" name="Google Shape;808;g11acd64c77a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11acd64c77a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4" name="Google Shape;814;g11acd64c77a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1acd64c77a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1" name="Google Shape;821;g11acd64c77a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0180a8d9a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2" name="Google Shape;832;g10180a8d9a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f01e3539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f01e3539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1f01e3539d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g11f01e3539d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1f01e3539d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11f01e3539d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f01e353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g11f01e353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1f01e3539d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g11f01e3539d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f01e3539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11f01e3539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f01e3539d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11f01e3539d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15af5f028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g1015af5f028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" name="Google Shape;1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1f01e3539d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11f01e3539d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f01e3539d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11f01e3539d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1f01e3539d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11f01e3539d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f01e3539d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g11f01e3539d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1f01e3539d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g11f01e3539d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f01e3539d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g11f01e3539d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f01e3539d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11f01e3539d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1f01e3539d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11f01e3539d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f01e3539d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g11f01e3539d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1f01e3539d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11f01e3539d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" name="Google Shape;2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f01e3539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g11f01e3539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1f01e3539d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11f01e3539d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f01e3539d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g11f01e3539d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1f9bf0bc1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11f9bf0bc1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1f9bf0bc1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g11f9bf0bc1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1f9bf0bc1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g11f9bf0bc1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f9e0e43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g11f9e0e43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f9e0e43a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g11f9e0e43a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f9e0e43a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g11f9e0e43a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1f9e0e43a2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g11f9e0e43a2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110a92618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" name="Google Shape;31;g110a92618e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1f9e0e43a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g11f9e0e43a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1f9e0e43a2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g11f9e0e43a2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f9e0e43a2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f9e0e43a2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1f9e0e43a2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g11f9e0e43a2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1f9e0e43a2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g11f9e0e43a2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1f9e0e43a2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g11f9e0e43a2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1f9e0e43a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g11f9e0e43a2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1f9e0e43a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g11f9e0e43a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1f9e0e43a2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g11f9e0e43a2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1f9e0e43a2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Google Shape;354;g11f9e0e43a2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1f9e0e43a2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g11f9e0e43a2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22f3e589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122f3e589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22f3e589c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g122f3e589c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22f3e589c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" name="Google Shape;384;g122f3e589c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22f3e589c8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122f3e589c8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22f3e589c8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g122f3e589c8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22f3e589c8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g122f3e589c8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22f3e589c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0" name="Google Shape;410;g122f3e589c8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22f3e589c8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g122f3e589c8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22f3e589c8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6" name="Google Shape;426;g122f3e589c8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" name="Google Shape;4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22f3e589c8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2" name="Google Shape;432;g122f3e589c8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22f3e589c8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9" name="Google Shape;439;g122f3e589c8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22f3e589c8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122f3e589c8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22f3e589c8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3" name="Google Shape;453;g122f3e589c8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22f3e589c8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1" name="Google Shape;461;g122f3e589c8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22f3e589c8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g122f3e589c8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22f3e589c8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6" name="Google Shape;476;g122f3e589c8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22f3e589c8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3" name="Google Shape;483;g122f3e589c8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22f3e589c8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0" name="Google Shape;490;g122f3e589c8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22f3e589c8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6" name="Google Shape;496;g122f3e589c8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22f3e589c8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5" name="Google Shape;505;g122f3e589c8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22f3e589c8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2" name="Google Shape;512;g122f3e589c8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22f3e589c8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9" name="Google Shape;519;g122f3e589c8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22f3e589c8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6" name="Google Shape;526;g122f3e589c8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22f3e589c8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2" name="Google Shape;532;g122f3e589c8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22f3e589c8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8" name="Google Shape;538;g122f3e589c8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22f3e589c8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4" name="Google Shape;544;g122f3e589c8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22f3e589c8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0" name="Google Shape;550;g122f3e589c8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22f3e589c8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6" name="Google Shape;556;g122f3e589c8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22f3e589c8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2" name="Google Shape;562;g122f3e589c8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22f3e589c8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g122f3e589c8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1acd64c77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4" name="Google Shape;574;g11acd64c77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1acd64c77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0" name="Google Shape;580;g11acd64c77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1acd64c77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6" name="Google Shape;586;g11acd64c77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1acd64c77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2" name="Google Shape;592;g11acd64c77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1acd64c77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1" name="Google Shape;601;g11acd64c77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1acd64c77a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8" name="Google Shape;608;g11acd64c77a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1acd64c77a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5" name="Google Shape;615;g11acd64c77a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1acd64c77a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1" name="Google Shape;621;g11acd64c77a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1acd64c77a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7" name="Google Shape;627;g11acd64c77a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015af5f028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g1015af5f028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1acd64c77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3" name="Google Shape;633;g11acd64c77a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1acd64c77a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0" name="Google Shape;640;g11acd64c77a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1acd64c77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7" name="Google Shape;647;g11acd64c77a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1f9e0e43a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3" name="Google Shape;653;g11f9e0e43a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1f9e0e43a2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2" name="Google Shape;662;g11f9e0e43a2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1acd64c77a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8" name="Google Shape;668;g11acd64c77a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1acd64c77a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7" name="Google Shape;677;g11acd64c77a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1acd64c77a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3" name="Google Shape;683;g11acd64c77a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1acd64c77a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9" name="Google Shape;689;g11acd64c77a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1acd64c77a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5" name="Google Shape;695;g11acd64c77a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7320" y="95913"/>
            <a:ext cx="845547" cy="37996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rofissionaisti.com.br/cultura-devops-entenda-o-que-e-quais-os-seus-beneficios/" TargetMode="External"/><Relationship Id="rId3" Type="http://schemas.openxmlformats.org/officeDocument/2006/relationships/hyperlink" Target="https://www.techlise.com.br/blog/tudo-o-que-voce-precisa-saber-sobre-tdd/#:~:text=TDD%20%C3%A9%20a%20sigla%20para,deles%2C%20um%20teste%20%C3%A9%20aplicado" TargetMode="External"/><Relationship Id="rId7" Type="http://schemas.openxmlformats.org/officeDocument/2006/relationships/hyperlink" Target="https://bstqb.org.br/b9/doc/syllabus_ctal_att_1.0br.pdf" TargetMode="External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stqb.org.br/b9/doc/syllabus_ctfl_at_2014br.pdf" TargetMode="External"/><Relationship Id="rId5" Type="http://schemas.openxmlformats.org/officeDocument/2006/relationships/hyperlink" Target="https://coodesh.com/blog/candidates/metodologias/bdd-na-pratica-entenda-o-que-e-e-como-funciona/" TargetMode="External"/><Relationship Id="rId4" Type="http://schemas.openxmlformats.org/officeDocument/2006/relationships/hyperlink" Target="https://www.digite.com/pt-br/agile/desenvolvimento-dirigido-por-teste-de-aceitacao-atdd/#:~:text=O%20Acceptance%20Test%2DDriven%20Development,testes%20desempenha%20um%20papel%20importante" TargetMode="Externa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discord.com/invite/gFKWUdTkaj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carolina-santana-louzada-436a1678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personal-software-process-psp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gilemanifesto.org/iso/ptbr/manifesto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.br/Extreme-Programming-Explained-Embrace-Change/dp/0321278658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discord.com/invite/gFKWUdTkaj" TargetMode="Externa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tecmundo.com.br/software/155909-5-passos-desenvolvimento-orientado-testes-tdd.htm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extremeprogramming.org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scrumguides.org/docs/scrumguide/v2020/2020-Scrum-Guide-PortugueseBR-2.0.pdf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ilebusiness.org/page/whatisdsdm" TargetMode="Externa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gilemodeling.com/shared/AMPanfleto.pdf" TargetMode="External"/><Relationship Id="rId7" Type="http://schemas.openxmlformats.org/officeDocument/2006/relationships/hyperlink" Target="https://www.amazon.com.br/Extreme-Programming-Explained-Embrace-Change/dp/0321278658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crumguides.org/docs/scrumguide/v2020/2020-Scrum-Guide-PortugueseBR-2.0.pdf" TargetMode="External"/><Relationship Id="rId5" Type="http://schemas.openxmlformats.org/officeDocument/2006/relationships/hyperlink" Target="https://kanbanize.com/pt/recursos-kanban/primeiros-passos/o-que-e-kanban" TargetMode="External"/><Relationship Id="rId4" Type="http://schemas.openxmlformats.org/officeDocument/2006/relationships/hyperlink" Target="https://www.agilebusiness.org/page/whatisdsdm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51250" y="3082750"/>
            <a:ext cx="56724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Carolina Santana Louzada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651250" y="3526650"/>
            <a:ext cx="6523500" cy="3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Analista QA - Venturus</a:t>
            </a:r>
            <a:endParaRPr sz="1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651250" y="1348475"/>
            <a:ext cx="8199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Ciclo de desenvolvimento de software e metodologias ágeis</a:t>
            </a:r>
            <a:endParaRPr sz="4000" b="0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g11f01e3539d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g11f01e3539d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2083" y="2947087"/>
            <a:ext cx="1876075" cy="8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g11f01e3539d_0_0"/>
          <p:cNvSpPr txBox="1"/>
          <p:nvPr/>
        </p:nvSpPr>
        <p:spPr>
          <a:xfrm>
            <a:off x="410025" y="217975"/>
            <a:ext cx="4716300" cy="18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6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“...o desenvolvimento de software é um processo de aprendizado social.</a:t>
            </a:r>
            <a:endParaRPr sz="2600" b="0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6" name="Google Shape;86;g11f01e3539d_0_0"/>
          <p:cNvSpPr txBox="1"/>
          <p:nvPr/>
        </p:nvSpPr>
        <p:spPr>
          <a:xfrm>
            <a:off x="3508125" y="1809000"/>
            <a:ext cx="5355300" cy="21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6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Trata-se de um processo iterativo no qual a própria ferramenta em evolução serve como meio de comunicação…</a:t>
            </a:r>
            <a:endParaRPr sz="2600" b="0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" name="Google Shape;87;g11f01e3539d_0_0"/>
          <p:cNvSpPr txBox="1"/>
          <p:nvPr/>
        </p:nvSpPr>
        <p:spPr>
          <a:xfrm>
            <a:off x="638325" y="4112525"/>
            <a:ext cx="4716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Citação de Howard Baetjer Jr. ( apud Pressman, Roger S., Maxim, Bruce R. Engenharia de Software: uma abordagem profissional, 8ªed)</a:t>
            </a:r>
            <a:endParaRPr sz="15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g11acd64c77a_0_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g11acd64c77a_0_114"/>
          <p:cNvSpPr txBox="1"/>
          <p:nvPr/>
        </p:nvSpPr>
        <p:spPr>
          <a:xfrm>
            <a:off x="1758491" y="3223150"/>
            <a:ext cx="55164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Ciclo de desenvolvimento de software e metodologias ágeis</a:t>
            </a:r>
            <a:endParaRPr sz="2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5" name="Google Shape;705;g11acd64c77a_0_1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19" y="94365"/>
            <a:ext cx="851519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g11acd64c77a_0_114"/>
          <p:cNvSpPr txBox="1"/>
          <p:nvPr/>
        </p:nvSpPr>
        <p:spPr>
          <a:xfrm>
            <a:off x="1532325" y="783475"/>
            <a:ext cx="31911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3  .  </a:t>
            </a:r>
            <a:r>
              <a:rPr lang="en-US" sz="2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7" name="Google Shape;707;g11acd64c77a_0_114"/>
          <p:cNvSpPr txBox="1"/>
          <p:nvPr/>
        </p:nvSpPr>
        <p:spPr>
          <a:xfrm>
            <a:off x="1632900" y="1698575"/>
            <a:ext cx="63006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Testes nas abordagens ágeis</a:t>
            </a:r>
            <a:endParaRPr sz="3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1acd64c77a_0_122"/>
          <p:cNvSpPr txBox="1"/>
          <p:nvPr/>
        </p:nvSpPr>
        <p:spPr>
          <a:xfrm>
            <a:off x="360209" y="2293780"/>
            <a:ext cx="8084544" cy="16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atividades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testes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estão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sempre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relacionadas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o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desenvolvimento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portanto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importante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conhecer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diversos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processos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ciclos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vida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atividade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testes e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qualidade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insere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sz="20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60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empresa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adota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um </a:t>
            </a: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processo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o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customiza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acordo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necessidade</a:t>
            </a:r>
            <a:endParaRPr sz="20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6035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Adaptação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é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palavra-chave</a:t>
            </a:r>
            <a:endParaRPr lang="en-US" sz="20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6035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40A24"/>
              </a:buClr>
              <a:buSzPts val="2000"/>
              <a:buFont typeface="Calibri"/>
              <a:buChar char="★"/>
            </a:pPr>
            <a:endParaRPr lang="en-US" sz="2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marR="0" lvl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40A24"/>
              </a:buClr>
              <a:buSzPts val="2000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Guardião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qualidade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software/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customização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função</a:t>
            </a:r>
            <a:endParaRPr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g11acd64c77a_0_122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Diferenças nas abordagens de testes</a:t>
            </a:r>
            <a:endParaRPr sz="2800" b="0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1acd64c77a_0_127"/>
          <p:cNvSpPr txBox="1"/>
          <p:nvPr/>
        </p:nvSpPr>
        <p:spPr>
          <a:xfrm>
            <a:off x="412856" y="1903841"/>
            <a:ext cx="7897426" cy="16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atividades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qualidade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teste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estão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embutidas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iteração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podendo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ocorrer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paralelismo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sobreposição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outras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atividades</a:t>
            </a:r>
            <a:endParaRPr sz="20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60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pessoa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time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tem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atuação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direta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validação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verificação</a:t>
            </a:r>
            <a:endParaRPr sz="20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60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Foco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testes de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segurança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performance e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exploratórios</a:t>
            </a:r>
            <a:endParaRPr sz="20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60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Uso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automação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para testes de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regressão</a:t>
            </a:r>
            <a:endParaRPr sz="20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6035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Documentação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suficiente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manutenção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garantia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qualidade</a:t>
            </a:r>
            <a:endParaRPr sz="20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g11acd64c77a_0_12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Diferenças nas abordagens de testes</a:t>
            </a:r>
            <a:endParaRPr sz="2800" b="0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1acd64c77a_0_132"/>
          <p:cNvSpPr txBox="1"/>
          <p:nvPr/>
        </p:nvSpPr>
        <p:spPr>
          <a:xfrm>
            <a:off x="385961" y="2281861"/>
            <a:ext cx="7410300" cy="16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Testes </a:t>
            </a: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automatizados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-&gt; </a:t>
            </a: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resultados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relatórios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não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muito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grandes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60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Planos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testes</a:t>
            </a:r>
            <a:endParaRPr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60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Análise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risco</a:t>
            </a:r>
            <a:endParaRPr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60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Evidências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testes </a:t>
            </a: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manuais</a:t>
            </a:r>
            <a:endParaRPr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6035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Relatórios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defeitos</a:t>
            </a:r>
            <a:endParaRPr lang="en-US"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6035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40A24"/>
              </a:buClr>
              <a:buSzPts val="2000"/>
              <a:buFont typeface="Calibri"/>
              <a:buChar char="★"/>
            </a:pPr>
            <a:endParaRPr lang="en-US" sz="2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g11acd64c77a_0_132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Produtos de trabalho comuns</a:t>
            </a:r>
            <a:endParaRPr sz="2800" b="0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acd64c77a_0_137"/>
          <p:cNvSpPr txBox="1"/>
          <p:nvPr/>
        </p:nvSpPr>
        <p:spPr>
          <a:xfrm>
            <a:off x="395350" y="2140850"/>
            <a:ext cx="7410300" cy="16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 </a:t>
            </a: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sobrepostos</a:t>
            </a:r>
            <a:endParaRPr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60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Foco</a:t>
            </a:r>
            <a:endParaRPr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○"/>
            </a:pP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Testes de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unidade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bastantes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problemas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regras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negócio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○"/>
            </a:pP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Testes de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aceite</a:t>
            </a:r>
            <a:endParaRPr sz="20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■"/>
            </a:pP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Verificação</a:t>
            </a:r>
            <a:endParaRPr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■"/>
            </a:pP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Validação</a:t>
            </a:r>
            <a:endParaRPr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Uso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integração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entrega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contínua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automação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testes</a:t>
            </a:r>
            <a:endParaRPr sz="20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g11acd64c77a_0_13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Níveis de teste no modelo ágil</a:t>
            </a:r>
            <a:endParaRPr sz="2800" b="0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1acd64c77a_0_142"/>
          <p:cNvSpPr txBox="1"/>
          <p:nvPr/>
        </p:nvSpPr>
        <p:spPr>
          <a:xfrm>
            <a:off x="377420" y="1871909"/>
            <a:ext cx="7410300" cy="16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Adaptação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existe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evolução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análise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crítica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definir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que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está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efetivamente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concluído</a:t>
            </a:r>
            <a:endParaRPr sz="20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Atualização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frequente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testes </a:t>
            </a: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manuais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automatizados</a:t>
            </a:r>
            <a:endParaRPr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Monitorar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status de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todas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atividades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equipe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-&gt; </a:t>
            </a: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foco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feedback</a:t>
            </a:r>
            <a:endParaRPr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Reuniões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diárias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comunicação</a:t>
            </a:r>
            <a:endParaRPr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g11acd64c77a_0_142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Status de testes no modelo ágil</a:t>
            </a:r>
            <a:endParaRPr sz="2800" b="0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1acd64c77a_0_152"/>
          <p:cNvSpPr txBox="1"/>
          <p:nvPr/>
        </p:nvSpPr>
        <p:spPr>
          <a:xfrm>
            <a:off x="404315" y="1971051"/>
            <a:ext cx="7410300" cy="16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AutoNum type="arabicPeriod"/>
            </a:pP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Positividade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pensamento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solução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 </a:t>
            </a: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todos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equipe</a:t>
            </a:r>
            <a:endParaRPr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AutoNum type="arabicPeriod"/>
            </a:pP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Pensamento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crítico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 </a:t>
            </a: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foco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qualidade</a:t>
            </a:r>
            <a:endParaRPr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AutoNum type="arabicPeriod"/>
            </a:pP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Comunicação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constante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 </a:t>
            </a: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</a:t>
            </a:r>
            <a:endParaRPr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AutoNum type="arabicPeriod"/>
            </a:pP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Feedbacks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constantes</a:t>
            </a:r>
            <a:endParaRPr sz="20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AutoNum type="arabicPeriod"/>
            </a:pP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Avaliação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cenários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que </a:t>
            </a: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representem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critérios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aceites</a:t>
            </a:r>
            <a:endParaRPr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AutoNum type="arabicPeriod"/>
            </a:pP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Colaboração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tempo integral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</a:t>
            </a: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programadores</a:t>
            </a:r>
            <a:endParaRPr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AutoNum type="arabicPeriod"/>
            </a:pP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Adaptação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à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mudança</a:t>
            </a:r>
            <a:endParaRPr sz="20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AutoNum type="arabicPeriod"/>
            </a:pP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Organização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planejamento</a:t>
            </a:r>
            <a:endParaRPr sz="20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g11acd64c77a_0_152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Atitudes e habilidades para agilidade</a:t>
            </a:r>
            <a:endParaRPr sz="2800" b="0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11acd64c77a_0_157"/>
          <p:cNvSpPr txBox="1"/>
          <p:nvPr/>
        </p:nvSpPr>
        <p:spPr>
          <a:xfrm>
            <a:off x="413280" y="2058474"/>
            <a:ext cx="7410300" cy="16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➔"/>
            </a:pP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Compreender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atualizar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estratégias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 teste</a:t>
            </a:r>
            <a:endParaRPr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➔"/>
            </a:pP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Medir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informar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cobertura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teste</a:t>
            </a:r>
            <a:endParaRPr sz="20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➔"/>
            </a:pP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Garantir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uso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ferramentas de forma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adequada</a:t>
            </a:r>
            <a:endParaRPr sz="20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➔"/>
            </a:pP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Gerenciar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ambientes de teste e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seus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dados</a:t>
            </a:r>
            <a:endParaRPr sz="20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➔"/>
            </a:pP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Relatar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defeitos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gerenciá-los</a:t>
            </a:r>
            <a:endParaRPr sz="20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➔"/>
            </a:pP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Assegurar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tarefas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forma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adequada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suas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estimativas</a:t>
            </a:r>
            <a:endParaRPr sz="20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➔"/>
            </a:pP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Esclarecimento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contínuo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requisitos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junto à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equipe</a:t>
            </a:r>
            <a:endParaRPr sz="20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➔"/>
            </a:pP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Sugerindo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melhorias</a:t>
            </a:r>
            <a:endParaRPr sz="20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g11acd64c77a_0_15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Outras atividades na equipe ágil</a:t>
            </a:r>
            <a:endParaRPr sz="2800" b="0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g11acd64c77a_0_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g11acd64c77a_0_91"/>
          <p:cNvSpPr txBox="1"/>
          <p:nvPr/>
        </p:nvSpPr>
        <p:spPr>
          <a:xfrm>
            <a:off x="1758491" y="3223150"/>
            <a:ext cx="55164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Ciclo de desenvolvimento de software e metodologias ágeis</a:t>
            </a:r>
            <a:endParaRPr sz="2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6" name="Google Shape;756;g11acd64c77a_0_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19" y="94365"/>
            <a:ext cx="851519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g11acd64c77a_0_91"/>
          <p:cNvSpPr txBox="1"/>
          <p:nvPr/>
        </p:nvSpPr>
        <p:spPr>
          <a:xfrm>
            <a:off x="1532325" y="783475"/>
            <a:ext cx="31911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3  .  </a:t>
            </a:r>
            <a:r>
              <a:rPr lang="en-US" sz="2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8" name="Google Shape;758;g11acd64c77a_0_91"/>
          <p:cNvSpPr txBox="1"/>
          <p:nvPr/>
        </p:nvSpPr>
        <p:spPr>
          <a:xfrm>
            <a:off x="1632900" y="1698575"/>
            <a:ext cx="72660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5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Métodos de testes no modelo ágil</a:t>
            </a:r>
            <a:endParaRPr sz="35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1acd64c77a_0_170"/>
          <p:cNvSpPr txBox="1"/>
          <p:nvPr/>
        </p:nvSpPr>
        <p:spPr>
          <a:xfrm>
            <a:off x="395350" y="2318450"/>
            <a:ext cx="7410300" cy="16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7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g11acd64c77a_0_170"/>
          <p:cNvSpPr txBox="1"/>
          <p:nvPr/>
        </p:nvSpPr>
        <p:spPr>
          <a:xfrm>
            <a:off x="565525" y="636550"/>
            <a:ext cx="77382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TDD - </a:t>
            </a:r>
            <a:r>
              <a:rPr lang="en-US" sz="2800" b="1" i="0" u="none" strike="noStrike" cap="none" dirty="0" err="1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r>
              <a:rPr lang="en-US" sz="2800" b="1" i="0" u="none" strike="noStrike" cap="none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800" b="1" i="0" u="none" strike="noStrike" cap="none" dirty="0" err="1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orientado</a:t>
            </a:r>
            <a:r>
              <a:rPr lang="en-US" sz="2800" b="1" i="0" u="none" strike="noStrike" cap="none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800" b="1" i="0" u="none" strike="noStrike" cap="none" dirty="0" err="1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</a:t>
            </a:r>
            <a:r>
              <a:rPr lang="en-US" sz="2800" b="1" i="0" u="none" strike="noStrike" cap="none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teste</a:t>
            </a:r>
            <a:endParaRPr sz="2800" b="0" i="0" u="none" strike="noStrike" cap="none" dirty="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65" name="Google Shape;765;g11acd64c77a_0_170"/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l="12693" t="8882" r="18803" b="13237"/>
          <a:stretch/>
        </p:blipFill>
        <p:spPr>
          <a:xfrm>
            <a:off x="595638" y="1219200"/>
            <a:ext cx="6136855" cy="39242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34C3BB8-D4B0-62DD-BAEF-16C22DE52211}"/>
              </a:ext>
            </a:extLst>
          </p:cNvPr>
          <p:cNvSpPr txBox="1"/>
          <p:nvPr/>
        </p:nvSpPr>
        <p:spPr>
          <a:xfrm>
            <a:off x="6324376" y="1481050"/>
            <a:ext cx="251592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É um método de desenvolvimento de software</a:t>
            </a:r>
          </a:p>
          <a:p>
            <a:pPr marL="285750" indent="-285750">
              <a:buFontTx/>
              <a:buChar char="-"/>
            </a:pPr>
            <a:r>
              <a:rPr lang="pt-BR" dirty="0"/>
              <a:t>Começa a escrever o teste e desenvolve ele;</a:t>
            </a:r>
          </a:p>
          <a:p>
            <a:pPr marL="285750" indent="-285750">
              <a:buFontTx/>
              <a:buChar char="-"/>
            </a:pPr>
            <a:r>
              <a:rPr lang="pt-BR" dirty="0"/>
              <a:t>Depois escreve o código e vai passando no teste até o teste passar;</a:t>
            </a:r>
          </a:p>
          <a:p>
            <a:pPr marL="285750" indent="-285750">
              <a:buFontTx/>
              <a:buChar char="-"/>
            </a:pPr>
            <a:r>
              <a:rPr lang="pt-BR" dirty="0"/>
              <a:t>Aí sim entra no processo de </a:t>
            </a:r>
            <a:r>
              <a:rPr lang="pt-BR" dirty="0" err="1"/>
              <a:t>refatoração</a:t>
            </a:r>
            <a:r>
              <a:rPr lang="pt-BR" dirty="0"/>
              <a:t>.</a:t>
            </a:r>
          </a:p>
          <a:p>
            <a:pPr marL="285750" indent="-285750">
              <a:buFontTx/>
              <a:buChar char="-"/>
            </a:pPr>
            <a:r>
              <a:rPr lang="pt-BR" dirty="0"/>
              <a:t>Meio que uma utopia, porque não estamos acostumados a pensar assim.</a:t>
            </a:r>
          </a:p>
          <a:p>
            <a:r>
              <a:rPr lang="pt-BR" dirty="0"/>
              <a:t>- É uma documentação viva, bem vista no XP</a:t>
            </a:r>
          </a:p>
          <a:p>
            <a:endParaRPr lang="pt-B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"/>
          <p:cNvSpPr txBox="1"/>
          <p:nvPr/>
        </p:nvSpPr>
        <p:spPr>
          <a:xfrm>
            <a:off x="565525" y="636550"/>
            <a:ext cx="81771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</a:t>
            </a:r>
            <a:r>
              <a:rPr lang="en-US" sz="4000" b="1" i="0" u="none" strike="noStrike" cap="none" dirty="0" err="1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processo</a:t>
            </a:r>
            <a:r>
              <a:rPr lang="en-US" sz="4000" b="1" i="0" u="none" strike="noStrike" cap="none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software?</a:t>
            </a:r>
            <a:endParaRPr sz="4000" b="0" i="0" u="none" strike="noStrike" cap="none" dirty="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3" name="Google Shape;93;p6"/>
          <p:cNvSpPr txBox="1"/>
          <p:nvPr/>
        </p:nvSpPr>
        <p:spPr>
          <a:xfrm>
            <a:off x="1014100" y="1972300"/>
            <a:ext cx="7493406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8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Metodologia</a:t>
            </a:r>
            <a:r>
              <a:rPr lang="en-US" sz="28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para as </a:t>
            </a:r>
            <a:r>
              <a:rPr lang="en-US" sz="28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atividades</a:t>
            </a:r>
            <a:r>
              <a:rPr lang="en-US" sz="28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8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ações</a:t>
            </a:r>
            <a:r>
              <a:rPr lang="en-US" sz="28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8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tarefas</a:t>
            </a:r>
            <a:r>
              <a:rPr lang="en-US" sz="28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necessárias</a:t>
            </a:r>
            <a:r>
              <a:rPr lang="en-US" sz="28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28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desenvolver</a:t>
            </a:r>
            <a:r>
              <a:rPr lang="en-US" sz="28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um software.</a:t>
            </a:r>
            <a:endParaRPr sz="28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6"/>
          <p:cNvSpPr/>
          <p:nvPr/>
        </p:nvSpPr>
        <p:spPr>
          <a:xfrm>
            <a:off x="1369000" y="3203450"/>
            <a:ext cx="2189100" cy="1289400"/>
          </a:xfrm>
          <a:prstGeom prst="horizontalScrol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Roteiro</a:t>
            </a:r>
            <a:endParaRPr sz="2500" b="0" i="0" u="none" strike="noStrike" cap="non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11acd64c77a_0_176"/>
          <p:cNvSpPr txBox="1"/>
          <p:nvPr/>
        </p:nvSpPr>
        <p:spPr>
          <a:xfrm>
            <a:off x="395350" y="2318450"/>
            <a:ext cx="7410300" cy="16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7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g11acd64c77a_0_176"/>
          <p:cNvSpPr txBox="1"/>
          <p:nvPr/>
        </p:nvSpPr>
        <p:spPr>
          <a:xfrm>
            <a:off x="484125" y="414525"/>
            <a:ext cx="77382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ATDD - Desenvolvimento orientado por teste de aceite</a:t>
            </a:r>
            <a:endParaRPr sz="2800" b="0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72" name="Google Shape;772;g11acd64c77a_0_1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07224" y="1013012"/>
            <a:ext cx="5065512" cy="371596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25E4F6B-F0CE-AB04-20DE-C5BEE98B973A}"/>
              </a:ext>
            </a:extLst>
          </p:cNvPr>
          <p:cNvSpPr txBox="1"/>
          <p:nvPr/>
        </p:nvSpPr>
        <p:spPr>
          <a:xfrm>
            <a:off x="582706" y="1909482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- Não exclui o uso do TDD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11acd64c77a_0_185"/>
          <p:cNvSpPr txBox="1"/>
          <p:nvPr/>
        </p:nvSpPr>
        <p:spPr>
          <a:xfrm>
            <a:off x="395350" y="2318450"/>
            <a:ext cx="7410300" cy="16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7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g11acd64c77a_0_185"/>
          <p:cNvSpPr txBox="1"/>
          <p:nvPr/>
        </p:nvSpPr>
        <p:spPr>
          <a:xfrm>
            <a:off x="484125" y="414525"/>
            <a:ext cx="77382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BDD- Desenvolvimento orientado a comportamento</a:t>
            </a:r>
            <a:endParaRPr sz="2800" b="0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79" name="Google Shape;779;g11acd64c77a_0_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88452" y="1264453"/>
            <a:ext cx="5081925" cy="3393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g11acd64c77a_0_1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6924" y="2759100"/>
            <a:ext cx="3076558" cy="189358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18A443E-BF60-0792-7FB4-8CBCF0DA0BDE}"/>
              </a:ext>
            </a:extLst>
          </p:cNvPr>
          <p:cNvSpPr txBox="1"/>
          <p:nvPr/>
        </p:nvSpPr>
        <p:spPr>
          <a:xfrm>
            <a:off x="6022161" y="1223241"/>
            <a:ext cx="29525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dirty="0"/>
              <a:t>É usado em conjunto com o TDD</a:t>
            </a:r>
          </a:p>
          <a:p>
            <a:pPr marL="285750" indent="-285750">
              <a:buFontTx/>
              <a:buChar char="-"/>
            </a:pPr>
            <a:r>
              <a:rPr lang="pt-BR" dirty="0"/>
              <a:t>Leva o pensamento do comportamento do sistema ou do objeto</a:t>
            </a:r>
          </a:p>
          <a:p>
            <a:pPr marL="285750" indent="-285750">
              <a:buFontTx/>
              <a:buChar char="-"/>
            </a:pPr>
            <a:endParaRPr lang="pt-B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11acd64c77a_0_191"/>
          <p:cNvSpPr txBox="1"/>
          <p:nvPr/>
        </p:nvSpPr>
        <p:spPr>
          <a:xfrm>
            <a:off x="484125" y="414525"/>
            <a:ext cx="77382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Quadrantes de testes ágeis</a:t>
            </a:r>
            <a:endParaRPr sz="2800" b="0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87" name="Google Shape;787;g11acd64c77a_0_1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0350" y="1097800"/>
            <a:ext cx="6234727" cy="39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Google Shape;792;g11acd64c77a_0_2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825" y="152400"/>
            <a:ext cx="740632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1acd64c77a_0_198"/>
          <p:cNvSpPr txBox="1"/>
          <p:nvPr/>
        </p:nvSpPr>
        <p:spPr>
          <a:xfrm>
            <a:off x="543375" y="1970600"/>
            <a:ext cx="7410300" cy="16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Teste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assistido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(teste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feito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junto a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pessoas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equipe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ex. PO) 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Testes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incrementais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Mapa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mental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287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○"/>
            </a:pP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Estratégias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287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○"/>
            </a:pP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Cenários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287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40A24"/>
              </a:buClr>
              <a:buSzPts val="2000"/>
              <a:buFont typeface="Calibri"/>
              <a:buChar char="○"/>
            </a:pP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Dados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g11acd64c77a_0_198"/>
          <p:cNvSpPr txBox="1"/>
          <p:nvPr/>
        </p:nvSpPr>
        <p:spPr>
          <a:xfrm>
            <a:off x="484125" y="414525"/>
            <a:ext cx="77382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Práticas úteis para testes</a:t>
            </a:r>
            <a:endParaRPr sz="2800" b="0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11acd64c77a_0_210"/>
          <p:cNvSpPr txBox="1"/>
          <p:nvPr/>
        </p:nvSpPr>
        <p:spPr>
          <a:xfrm>
            <a:off x="484125" y="1259025"/>
            <a:ext cx="7410300" cy="16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➔"/>
            </a:pP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CTFL-AT Agile Tester</a:t>
            </a:r>
            <a:endParaRPr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➔"/>
            </a:pP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CTFL-ATT Agile Technical Tester</a:t>
            </a:r>
            <a:endParaRPr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g11acd64c77a_0_210"/>
          <p:cNvSpPr txBox="1"/>
          <p:nvPr/>
        </p:nvSpPr>
        <p:spPr>
          <a:xfrm>
            <a:off x="484125" y="414525"/>
            <a:ext cx="77382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Certificações para testes ágeis</a:t>
            </a:r>
            <a:endParaRPr sz="2800" b="0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05" name="Google Shape;805;g11acd64c77a_0_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1277" y="3245163"/>
            <a:ext cx="2548700" cy="90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1acd64c77a_0_204"/>
          <p:cNvSpPr txBox="1"/>
          <p:nvPr/>
        </p:nvSpPr>
        <p:spPr>
          <a:xfrm>
            <a:off x="484125" y="1828800"/>
            <a:ext cx="7469550" cy="18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lang="en-US" sz="2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TDD</a:t>
            </a:r>
            <a:endParaRPr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lang="en-US" sz="2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ATDD</a:t>
            </a:r>
            <a:endParaRPr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lang="en-US" sz="2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BDD </a:t>
            </a:r>
            <a:r>
              <a:rPr lang="en-US" sz="2000" b="0" i="0" u="sng" strike="noStrike" cap="none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na</a:t>
            </a:r>
            <a:r>
              <a:rPr lang="en-US" sz="2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 </a:t>
            </a:r>
            <a:r>
              <a:rPr lang="en-US" sz="2000" b="0" i="0" u="sng" strike="noStrike" cap="none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prática</a:t>
            </a:r>
            <a:endParaRPr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lang="en-US" sz="20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CTFL-AT (bstqb.org.br)</a:t>
            </a:r>
            <a:endParaRPr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lang="en-US" sz="20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CTFL-ATT (bstqb.org.br)</a:t>
            </a:r>
            <a:endParaRPr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lang="en-US" sz="2000" b="0" i="0" u="sng" strike="noStrike" cap="none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Cultura</a:t>
            </a:r>
            <a:r>
              <a:rPr lang="en-US" sz="20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 DevOps: </a:t>
            </a:r>
            <a:r>
              <a:rPr lang="en-US" sz="2000" b="0" i="0" u="sng" strike="noStrike" cap="none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entenda</a:t>
            </a:r>
            <a:r>
              <a:rPr lang="en-US" sz="20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 o que é </a:t>
            </a:r>
            <a:r>
              <a:rPr lang="en-US" sz="2000" b="0" i="0" u="sng" strike="noStrike" cap="none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quais</a:t>
            </a:r>
            <a:r>
              <a:rPr lang="en-US" sz="20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 </a:t>
            </a:r>
            <a:r>
              <a:rPr lang="en-US" sz="2000" b="0" i="0" u="sng" strike="noStrike" cap="none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os</a:t>
            </a:r>
            <a:r>
              <a:rPr lang="en-US" sz="20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 </a:t>
            </a:r>
            <a:r>
              <a:rPr lang="en-US" sz="2000" b="0" i="0" u="sng" strike="noStrike" cap="none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seus</a:t>
            </a:r>
            <a:r>
              <a:rPr lang="en-US" sz="20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 </a:t>
            </a:r>
            <a:r>
              <a:rPr lang="en-US" sz="2000" b="0" i="0" u="sng" strike="noStrike" cap="none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benefícios</a:t>
            </a:r>
            <a:r>
              <a:rPr lang="en-US" sz="20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 (profissionaisti.com.br)</a:t>
            </a:r>
            <a:endParaRPr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g11acd64c77a_0_204"/>
          <p:cNvSpPr txBox="1"/>
          <p:nvPr/>
        </p:nvSpPr>
        <p:spPr>
          <a:xfrm>
            <a:off x="484125" y="414525"/>
            <a:ext cx="77382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mais</a:t>
            </a:r>
            <a:endParaRPr sz="2800" b="0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11acd64c77a_0_226"/>
          <p:cNvSpPr txBox="1">
            <a:spLocks noGrp="1"/>
          </p:cNvSpPr>
          <p:nvPr>
            <p:ph type="ctrTitle"/>
          </p:nvPr>
        </p:nvSpPr>
        <p:spPr>
          <a:xfrm>
            <a:off x="651250" y="3097550"/>
            <a:ext cx="44958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Carolina Santana Louzada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g11acd64c77a_0_226"/>
          <p:cNvSpPr txBox="1"/>
          <p:nvPr/>
        </p:nvSpPr>
        <p:spPr>
          <a:xfrm>
            <a:off x="651250" y="3504425"/>
            <a:ext cx="6523500" cy="3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Analista QA - Venturus</a:t>
            </a:r>
            <a:endParaRPr sz="1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g11acd64c77a_0_226"/>
          <p:cNvSpPr txBox="1"/>
          <p:nvPr/>
        </p:nvSpPr>
        <p:spPr>
          <a:xfrm>
            <a:off x="651250" y="1348475"/>
            <a:ext cx="8199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Ciclo de desenvolvimento de software e metodologias ágeis</a:t>
            </a:r>
            <a:endParaRPr sz="4000" b="0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11acd64c77a_0_232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24" name="Google Shape;824;g11acd64c77a_0_232"/>
          <p:cNvSpPr txBox="1"/>
          <p:nvPr/>
        </p:nvSpPr>
        <p:spPr>
          <a:xfrm>
            <a:off x="1186318" y="1623130"/>
            <a:ext cx="1380000" cy="576000"/>
          </a:xfrm>
          <a:prstGeom prst="rect">
            <a:avLst/>
          </a:prstGeom>
          <a:solidFill>
            <a:srgbClr val="33A8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Aula 1</a:t>
            </a: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g11acd64c77a_0_232"/>
          <p:cNvSpPr/>
          <p:nvPr/>
        </p:nvSpPr>
        <p:spPr>
          <a:xfrm>
            <a:off x="2770508" y="1680325"/>
            <a:ext cx="5505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Processos de software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g11acd64c77a_0_232"/>
          <p:cNvSpPr txBox="1"/>
          <p:nvPr/>
        </p:nvSpPr>
        <p:spPr>
          <a:xfrm>
            <a:off x="1186318" y="2580118"/>
            <a:ext cx="1380000" cy="576000"/>
          </a:xfrm>
          <a:prstGeom prst="rect">
            <a:avLst/>
          </a:prstGeom>
          <a:solidFill>
            <a:srgbClr val="33A8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Aula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g11acd64c77a_0_232"/>
          <p:cNvSpPr/>
          <p:nvPr/>
        </p:nvSpPr>
        <p:spPr>
          <a:xfrm>
            <a:off x="2770507" y="2637325"/>
            <a:ext cx="5505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Desenvolvimento ágil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g11acd64c77a_0_232"/>
          <p:cNvSpPr txBox="1"/>
          <p:nvPr/>
        </p:nvSpPr>
        <p:spPr>
          <a:xfrm>
            <a:off x="1186318" y="3537131"/>
            <a:ext cx="1380000" cy="576000"/>
          </a:xfrm>
          <a:prstGeom prst="rect">
            <a:avLst/>
          </a:prstGeom>
          <a:solidFill>
            <a:srgbClr val="33A8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Aula 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g11acd64c77a_0_232"/>
          <p:cNvSpPr/>
          <p:nvPr/>
        </p:nvSpPr>
        <p:spPr>
          <a:xfrm>
            <a:off x="2770507" y="3594325"/>
            <a:ext cx="5505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Testes no mundo ágil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Google Shape;834;g10180a8d9a1_0_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g10180a8d9a1_0_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19" y="94365"/>
            <a:ext cx="851519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g10180a8d9a1_0_17"/>
          <p:cNvSpPr txBox="1"/>
          <p:nvPr/>
        </p:nvSpPr>
        <p:spPr>
          <a:xfrm>
            <a:off x="1162075" y="3002550"/>
            <a:ext cx="44427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Fórum do curso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lang="en-US" sz="24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g10180a8d9a1_0_17"/>
          <p:cNvSpPr txBox="1"/>
          <p:nvPr/>
        </p:nvSpPr>
        <p:spPr>
          <a:xfrm>
            <a:off x="1162075" y="983475"/>
            <a:ext cx="6575100" cy="18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 durante o curso?</a:t>
            </a:r>
            <a:endParaRPr sz="5500" b="0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38" name="Google Shape;838;g10180a8d9a1_0_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91069" y="2829673"/>
            <a:ext cx="1146107" cy="142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1f01e3539d_0_12"/>
          <p:cNvSpPr txBox="1"/>
          <p:nvPr/>
        </p:nvSpPr>
        <p:spPr>
          <a:xfrm>
            <a:off x="565525" y="636550"/>
            <a:ext cx="81771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Algumas reflexões…</a:t>
            </a:r>
            <a:endParaRPr sz="4000" b="0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0" name="Google Shape;100;g11f01e3539d_0_12"/>
          <p:cNvSpPr txBox="1"/>
          <p:nvPr/>
        </p:nvSpPr>
        <p:spPr>
          <a:xfrm>
            <a:off x="565525" y="1222854"/>
            <a:ext cx="7699934" cy="3200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➔"/>
            </a:pPr>
            <a:r>
              <a:rPr lang="en-US" sz="28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Todos</a:t>
            </a:r>
            <a:r>
              <a:rPr lang="en-US" sz="28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</a:t>
            </a:r>
            <a:r>
              <a:rPr lang="en-US" sz="28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envolvidos</a:t>
            </a:r>
            <a:r>
              <a:rPr lang="en-US" sz="28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8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diretamente</a:t>
            </a:r>
            <a:r>
              <a:rPr lang="en-US" sz="28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</a:t>
            </a:r>
            <a:r>
              <a:rPr lang="en-US" sz="28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indiretamente</a:t>
            </a:r>
            <a:r>
              <a:rPr lang="en-US" sz="28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responsáveis</a:t>
            </a:r>
            <a:r>
              <a:rPr lang="en-US" sz="28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8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➔"/>
            </a:pPr>
            <a:r>
              <a:rPr lang="en-US" sz="28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28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porque</a:t>
            </a:r>
            <a:r>
              <a:rPr lang="en-US" sz="28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saber das </a:t>
            </a:r>
            <a:r>
              <a:rPr lang="en-US" sz="28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características</a:t>
            </a:r>
            <a:r>
              <a:rPr lang="en-US" sz="28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processos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software,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porque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…) </a:t>
            </a:r>
            <a:r>
              <a:rPr lang="en-US" sz="28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Gera </a:t>
            </a:r>
            <a:r>
              <a:rPr lang="en-US" sz="28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estabilidade</a:t>
            </a:r>
            <a:r>
              <a:rPr lang="en-US" sz="28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8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controle</a:t>
            </a:r>
            <a:r>
              <a:rPr lang="en-US" sz="28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8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organização</a:t>
            </a:r>
            <a:r>
              <a:rPr lang="en-US" sz="28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dentro</a:t>
            </a:r>
            <a:r>
              <a:rPr lang="en-US" sz="28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sz="28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contexto</a:t>
            </a:r>
            <a:r>
              <a:rPr lang="en-US" sz="28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8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➔"/>
            </a:pPr>
            <a:r>
              <a:rPr lang="en-US" sz="28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Processos</a:t>
            </a:r>
            <a:r>
              <a:rPr lang="en-US" sz="28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8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adaptáveis</a:t>
            </a:r>
            <a:r>
              <a:rPr lang="en-US" sz="28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8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acordo</a:t>
            </a:r>
            <a:r>
              <a:rPr lang="en-US" sz="28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o </a:t>
            </a:r>
            <a:r>
              <a:rPr lang="en-US" sz="28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produto</a:t>
            </a:r>
            <a:r>
              <a:rPr lang="en-US" sz="28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ser </a:t>
            </a:r>
            <a:r>
              <a:rPr lang="en-US" sz="28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construído</a:t>
            </a:r>
            <a:r>
              <a:rPr lang="en-US" sz="28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8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1f01e3539d_0_27"/>
          <p:cNvSpPr txBox="1"/>
          <p:nvPr/>
        </p:nvSpPr>
        <p:spPr>
          <a:xfrm>
            <a:off x="565525" y="636550"/>
            <a:ext cx="82575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8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Atividades principais do processo</a:t>
            </a:r>
            <a:endParaRPr sz="3800" b="0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" name="Google Shape;106;g11f01e3539d_0_27"/>
          <p:cNvSpPr txBox="1"/>
          <p:nvPr/>
        </p:nvSpPr>
        <p:spPr>
          <a:xfrm>
            <a:off x="1014100" y="1972300"/>
            <a:ext cx="3350400" cy="24012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Segundo </a:t>
            </a: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Pressman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➔"/>
            </a:pP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Comunicação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➔"/>
            </a:pP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Planejamento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➔"/>
            </a:pP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Modelagem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➔"/>
            </a:pP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Construção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➔"/>
            </a:pP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Entrega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g11f01e3539d_0_27"/>
          <p:cNvSpPr txBox="1"/>
          <p:nvPr/>
        </p:nvSpPr>
        <p:spPr>
          <a:xfrm>
            <a:off x="5101350" y="1972175"/>
            <a:ext cx="3802500" cy="240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   Segundo </a:t>
            </a: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Sommerville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➔"/>
            </a:pP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Especificação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➔"/>
            </a:pP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Projeto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implementação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➔"/>
            </a:pP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Validação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➔"/>
            </a:pP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Evolução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1f01e3539d_0_33"/>
          <p:cNvSpPr txBox="1"/>
          <p:nvPr/>
        </p:nvSpPr>
        <p:spPr>
          <a:xfrm>
            <a:off x="565525" y="636550"/>
            <a:ext cx="82575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8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Atividades principais do processo</a:t>
            </a:r>
            <a:endParaRPr sz="3800" b="0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3" name="Google Shape;113;g11f01e3539d_0_33"/>
          <p:cNvSpPr txBox="1"/>
          <p:nvPr/>
        </p:nvSpPr>
        <p:spPr>
          <a:xfrm>
            <a:off x="744600" y="1797416"/>
            <a:ext cx="7654800" cy="104641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➔"/>
            </a:pPr>
            <a:r>
              <a:rPr lang="en-US" sz="28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Organização</a:t>
            </a:r>
            <a:r>
              <a:rPr lang="en-US" sz="28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dos </a:t>
            </a:r>
            <a:r>
              <a:rPr lang="en-US" sz="28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processos</a:t>
            </a:r>
            <a:r>
              <a:rPr lang="en-US" sz="28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8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suas</a:t>
            </a:r>
            <a:r>
              <a:rPr lang="en-US" sz="28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relações</a:t>
            </a:r>
            <a:r>
              <a:rPr lang="en-US" sz="28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2800" b="0" i="0" u="none" strike="noStrike" cap="none" dirty="0" err="1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fluxo</a:t>
            </a:r>
            <a:r>
              <a:rPr lang="en-US" sz="2800" b="0" i="0" u="none" strike="noStrike" cap="none" dirty="0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sz="2800" b="0" i="0" u="none" strike="noStrike" cap="none" dirty="0" err="1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processo</a:t>
            </a:r>
            <a:endParaRPr sz="2800" b="0" i="0" u="none" strike="noStrike" cap="none" dirty="0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11f01e3539d_0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4600" y="3088643"/>
            <a:ext cx="7889233" cy="1147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f01e3539d_0_41"/>
          <p:cNvSpPr txBox="1"/>
          <p:nvPr/>
        </p:nvSpPr>
        <p:spPr>
          <a:xfrm>
            <a:off x="565525" y="636550"/>
            <a:ext cx="82575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8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Fluxos de processo</a:t>
            </a:r>
            <a:endParaRPr sz="3800" b="0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0" name="Google Shape;120;g11f01e3539d_0_41"/>
          <p:cNvSpPr txBox="1"/>
          <p:nvPr/>
        </p:nvSpPr>
        <p:spPr>
          <a:xfrm>
            <a:off x="711775" y="1972300"/>
            <a:ext cx="7654800" cy="554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g11f01e3539d_0_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425" y="1383176"/>
            <a:ext cx="7751687" cy="171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11f01e3539d_0_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14336" y="3098250"/>
            <a:ext cx="4902252" cy="204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1f01e3539d_0_49"/>
          <p:cNvSpPr txBox="1"/>
          <p:nvPr/>
        </p:nvSpPr>
        <p:spPr>
          <a:xfrm>
            <a:off x="565525" y="636550"/>
            <a:ext cx="82575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8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Fluxos de processo</a:t>
            </a:r>
            <a:endParaRPr sz="3800" b="0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8" name="Google Shape;128;g11f01e3539d_0_49"/>
          <p:cNvSpPr txBox="1"/>
          <p:nvPr/>
        </p:nvSpPr>
        <p:spPr>
          <a:xfrm>
            <a:off x="5201629" y="2253905"/>
            <a:ext cx="3813900" cy="92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US" sz="2400" b="0" i="0" u="none" strike="noStrike" cap="none" dirty="0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processo</a:t>
            </a:r>
            <a:r>
              <a:rPr lang="en-US" sz="2400" b="0" i="0" u="none" strike="noStrike" cap="none" dirty="0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 é </a:t>
            </a:r>
            <a:r>
              <a:rPr lang="en-US" sz="2400" b="0" i="0" u="none" strike="noStrike" cap="none" dirty="0" err="1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constituído</a:t>
            </a:r>
            <a:r>
              <a:rPr lang="en-US" sz="2400" b="0" i="0" u="none" strike="noStrike" cap="none" dirty="0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0" i="0" u="none" strike="noStrike" cap="none" dirty="0" err="1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tarefas</a:t>
            </a:r>
            <a:r>
              <a:rPr lang="en-US" sz="2400" b="0" i="0" u="none" strike="noStrike" cap="none" dirty="0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sz="2400" b="0" i="0" u="none" strike="noStrike" cap="none" dirty="0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g11f01e3539d_0_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0425" y="1819300"/>
            <a:ext cx="5138825" cy="261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f01e3539d_0_66"/>
          <p:cNvSpPr txBox="1"/>
          <p:nvPr/>
        </p:nvSpPr>
        <p:spPr>
          <a:xfrm>
            <a:off x="565525" y="636550"/>
            <a:ext cx="82575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8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Padrões de processo</a:t>
            </a:r>
            <a:endParaRPr sz="3800" b="0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5" name="Google Shape;135;g11f01e3539d_0_66"/>
          <p:cNvSpPr txBox="1"/>
          <p:nvPr/>
        </p:nvSpPr>
        <p:spPr>
          <a:xfrm>
            <a:off x="448985" y="1346579"/>
            <a:ext cx="7610286" cy="3462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Char char="➔"/>
            </a:pPr>
            <a:r>
              <a:rPr lang="en-US" sz="21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Descreve</a:t>
            </a:r>
            <a:r>
              <a:rPr lang="en-US" sz="21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um </a:t>
            </a:r>
            <a:r>
              <a:rPr lang="en-US" sz="21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problema</a:t>
            </a:r>
            <a:r>
              <a:rPr lang="en-US" sz="21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1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processo</a:t>
            </a:r>
            <a:r>
              <a:rPr lang="en-US" sz="21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1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sugere</a:t>
            </a:r>
            <a:r>
              <a:rPr lang="en-US" sz="21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1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soluções</a:t>
            </a:r>
            <a:r>
              <a:rPr lang="en-US" sz="21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1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acordo</a:t>
            </a:r>
            <a:r>
              <a:rPr lang="en-US" sz="21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com o </a:t>
            </a:r>
            <a:r>
              <a:rPr lang="en-US" sz="21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contexto</a:t>
            </a:r>
            <a:r>
              <a:rPr lang="en-US" sz="21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1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210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tampletes</a:t>
            </a:r>
            <a:r>
              <a:rPr lang="en-US" sz="21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10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esquemas</a:t>
            </a:r>
            <a:r>
              <a:rPr lang="en-US" sz="21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sz="210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resolvem</a:t>
            </a:r>
            <a:r>
              <a:rPr lang="en-US" sz="21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10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certos</a:t>
            </a:r>
            <a:r>
              <a:rPr lang="en-US" sz="21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10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problemas</a:t>
            </a:r>
            <a:r>
              <a:rPr lang="en-US" sz="21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10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Char char="➔"/>
            </a:pPr>
            <a:r>
              <a:rPr lang="en-US" sz="21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Pode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ser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definido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qualquer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nível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abstração</a:t>
            </a:r>
            <a:endParaRPr sz="21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Char char="➔"/>
            </a:pPr>
            <a:r>
              <a:rPr lang="en-US" sz="21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Abordagens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avaliação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aperfeiçoamento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1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◆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SCAMPI ( Standard CMMI Assessment Method for Process Improvement)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◆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CBA IPI( CMM-Based Appraisal for internal Process Improvement)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◆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SPICE( ISO/IEC 15504) -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requisitos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avaliação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processos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software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◆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ISO 9001:2000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11f01e3539d_0_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11f01e3539d_0_58"/>
          <p:cNvSpPr txBox="1"/>
          <p:nvPr/>
        </p:nvSpPr>
        <p:spPr>
          <a:xfrm>
            <a:off x="1758491" y="3223150"/>
            <a:ext cx="55164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Ciclo de desenvolvimento de software e metodologias ágeis</a:t>
            </a:r>
            <a:endParaRPr sz="2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g11f01e3539d_0_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19" y="94365"/>
            <a:ext cx="851519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11f01e3539d_0_58"/>
          <p:cNvSpPr txBox="1"/>
          <p:nvPr/>
        </p:nvSpPr>
        <p:spPr>
          <a:xfrm>
            <a:off x="1532325" y="783475"/>
            <a:ext cx="31911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1  .  </a:t>
            </a:r>
            <a:r>
              <a:rPr lang="en-US" sz="2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4" name="Google Shape;144;g11f01e3539d_0_58"/>
          <p:cNvSpPr txBox="1"/>
          <p:nvPr/>
        </p:nvSpPr>
        <p:spPr>
          <a:xfrm>
            <a:off x="1632900" y="1698575"/>
            <a:ext cx="65598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prescritivo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15af5f028_1_86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é?</a:t>
            </a:r>
            <a:endParaRPr sz="4000" b="0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0" name="Google Shape;150;g1015af5f028_1_86"/>
          <p:cNvSpPr txBox="1"/>
          <p:nvPr/>
        </p:nvSpPr>
        <p:spPr>
          <a:xfrm>
            <a:off x="459086" y="2052855"/>
            <a:ext cx="8003595" cy="20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Char char="★"/>
            </a:pPr>
            <a:r>
              <a:rPr lang="en-US" sz="2800" b="0" i="0" u="none" strike="noStrike" cap="none" dirty="0" err="1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Também</a:t>
            </a:r>
            <a:r>
              <a:rPr lang="en-US" sz="2800" b="0" i="0" u="none" strike="noStrike" cap="none" dirty="0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err="1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chamado</a:t>
            </a:r>
            <a:r>
              <a:rPr lang="en-US" sz="2800" b="0" i="0" u="none" strike="noStrike" cap="none" dirty="0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800" b="0" i="0" u="none" strike="noStrike" cap="none" dirty="0" err="1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modelos</a:t>
            </a:r>
            <a:r>
              <a:rPr lang="en-US" sz="2800" b="0" i="0" u="none" strike="noStrike" cap="none" dirty="0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 “</a:t>
            </a:r>
            <a:r>
              <a:rPr lang="en-US" sz="2800" b="0" i="0" u="none" strike="noStrike" cap="none" dirty="0" err="1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tradicionais</a:t>
            </a:r>
            <a:r>
              <a:rPr lang="en-US" sz="2800" b="0" i="0" u="none" strike="noStrike" cap="none" dirty="0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2800" b="0" i="0" u="none" strike="noStrike" cap="none" dirty="0">
              <a:solidFill>
                <a:srgbClr val="18181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Char char="★"/>
            </a:pPr>
            <a:r>
              <a:rPr lang="en-US" sz="2800" b="0" i="0" u="none" strike="noStrike" cap="none" dirty="0" err="1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Foco</a:t>
            </a:r>
            <a:r>
              <a:rPr lang="en-US" sz="2800" b="0" i="0" u="none" strike="noStrike" cap="none" dirty="0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err="1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2800" b="0" i="0" u="none" strike="noStrike" cap="none" dirty="0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err="1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ordem</a:t>
            </a:r>
            <a:r>
              <a:rPr lang="en-US" sz="2800" b="0" i="0" u="none" strike="noStrike" cap="none" dirty="0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800" b="0" i="0" u="none" strike="noStrike" cap="none" dirty="0" err="1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consistência</a:t>
            </a:r>
            <a:r>
              <a:rPr lang="en-US" sz="2800" b="0" i="0" u="none" strike="noStrike" cap="none" dirty="0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sz="2800" b="0" i="0" u="none" strike="noStrike" cap="none" dirty="0" err="1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processo</a:t>
            </a:r>
            <a:endParaRPr sz="2800" b="0" i="0" u="none" strike="noStrike" cap="none" dirty="0">
              <a:solidFill>
                <a:srgbClr val="18181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Char char="★"/>
            </a:pPr>
            <a:r>
              <a:rPr lang="en-US" sz="2800" b="0" i="0" u="none" strike="noStrike" cap="none" dirty="0" err="1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Prescrevem</a:t>
            </a:r>
            <a:r>
              <a:rPr lang="en-US" sz="2800" b="0" i="0" u="none" strike="noStrike" cap="none" dirty="0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 conjunto de </a:t>
            </a:r>
            <a:r>
              <a:rPr lang="en-US" sz="2800" b="0" i="0" u="none" strike="noStrike" cap="none" dirty="0" err="1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elementos</a:t>
            </a:r>
            <a:r>
              <a:rPr lang="en-US" sz="2800" b="0" i="0" u="none" strike="noStrike" cap="none" dirty="0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800" b="0" i="0" u="none" strike="noStrike" cap="none" dirty="0" err="1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processo</a:t>
            </a:r>
            <a:r>
              <a:rPr lang="en-US" sz="2800" b="0" i="0" u="none" strike="noStrike" cap="none" dirty="0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800" b="0" i="0" u="none" strike="noStrike" cap="none" dirty="0" err="1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fluxos</a:t>
            </a:r>
            <a:endParaRPr sz="2800" b="0" i="0" u="none" strike="noStrike" cap="none" dirty="0">
              <a:solidFill>
                <a:srgbClr val="1818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g1015af5f028_1_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66388" y="130100"/>
            <a:ext cx="2466975" cy="185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9633E09-F653-C694-7D12-23B4E1D161C4}"/>
              </a:ext>
            </a:extLst>
          </p:cNvPr>
          <p:cNvSpPr txBox="1"/>
          <p:nvPr/>
        </p:nvSpPr>
        <p:spPr>
          <a:xfrm>
            <a:off x="351424" y="4373383"/>
            <a:ext cx="8218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É o que era adotado no início, focam na ordem do processo, também chamado de modelo tradicional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6"/>
          <p:cNvSpPr txBox="1"/>
          <p:nvPr/>
        </p:nvSpPr>
        <p:spPr>
          <a:xfrm>
            <a:off x="1078300" y="1833125"/>
            <a:ext cx="7133100" cy="23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Graduada em Engenharia de Computação- UFS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Fazendo especialização em qualidade e desenvolvimento de software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Qualidade de software -&gt; automação 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Educação + tecnologia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Jogos + música + aprender novas atividades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LinkedIn -&gt;</a:t>
            </a: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3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Carolina Santana Louzada | LinkedIn</a:t>
            </a:r>
            <a:endParaRPr sz="2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6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 sobre mim</a:t>
            </a:r>
            <a:endParaRPr sz="4000" b="0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1f01e3539d_0_74"/>
          <p:cNvSpPr txBox="1"/>
          <p:nvPr/>
        </p:nvSpPr>
        <p:spPr>
          <a:xfrm>
            <a:off x="565525" y="3142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Cascata - Clássico</a:t>
            </a:r>
            <a:endParaRPr sz="4000" b="0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7" name="Google Shape;157;g11f01e3539d_0_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807775"/>
            <a:ext cx="8839200" cy="1823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f01e3539d_0_85"/>
          <p:cNvSpPr txBox="1"/>
          <p:nvPr/>
        </p:nvSpPr>
        <p:spPr>
          <a:xfrm>
            <a:off x="565525" y="3142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Cascata - Clássico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3" name="Google Shape;163;g11f01e3539d_0_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7125" y="1158750"/>
            <a:ext cx="6398700" cy="379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1f01e3539d_0_91"/>
          <p:cNvSpPr txBox="1"/>
          <p:nvPr/>
        </p:nvSpPr>
        <p:spPr>
          <a:xfrm>
            <a:off x="565525" y="3142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Cascata - Clássico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9" name="Google Shape;169;g11f01e3539d_0_91"/>
          <p:cNvSpPr txBox="1"/>
          <p:nvPr/>
        </p:nvSpPr>
        <p:spPr>
          <a:xfrm>
            <a:off x="465115" y="1158750"/>
            <a:ext cx="7510709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➔"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Útil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requisitos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bem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compreendidos,definidos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estáveis</a:t>
            </a: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➔"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Processo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linear e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sistemático</a:t>
            </a: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f01e3539d_0_97"/>
          <p:cNvSpPr txBox="1"/>
          <p:nvPr/>
        </p:nvSpPr>
        <p:spPr>
          <a:xfrm>
            <a:off x="377500" y="2149500"/>
            <a:ext cx="2670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4000" b="1" i="0" u="none" strike="noStrike" cap="none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V</a:t>
            </a:r>
            <a:endParaRPr sz="4000" b="1" i="0" u="none" strike="noStrike" cap="none" dirty="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5" name="Google Shape;175;g11f01e3539d_0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400" y="451827"/>
            <a:ext cx="6095600" cy="446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1f01e3539d_0_103"/>
          <p:cNvSpPr txBox="1"/>
          <p:nvPr/>
        </p:nvSpPr>
        <p:spPr>
          <a:xfrm>
            <a:off x="377500" y="2149500"/>
            <a:ext cx="2670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4000" b="1" i="0" u="none" strike="noStrike" cap="none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V</a:t>
            </a:r>
            <a:endParaRPr sz="4000" b="1" i="0" u="none" strike="noStrike" cap="none" dirty="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1" name="Google Shape;181;g11f01e3539d_0_103"/>
          <p:cNvSpPr txBox="1"/>
          <p:nvPr/>
        </p:nvSpPr>
        <p:spPr>
          <a:xfrm>
            <a:off x="4257150" y="1316100"/>
            <a:ext cx="44451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➔"/>
            </a:pPr>
            <a:r>
              <a:rPr lang="en-US" sz="22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Relação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entre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atividades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garantia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qualidade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atividades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restantes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processo</a:t>
            </a:r>
            <a:endParaRPr sz="2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➔"/>
            </a:pPr>
            <a:r>
              <a:rPr lang="en-US" sz="22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Não</a:t>
            </a:r>
            <a:r>
              <a:rPr lang="en-US" sz="22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há</a:t>
            </a:r>
            <a:r>
              <a:rPr lang="en-US" sz="22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diferença</a:t>
            </a:r>
            <a:r>
              <a:rPr lang="en-US" sz="22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fundamental entre o </a:t>
            </a:r>
            <a:r>
              <a:rPr lang="en-US" sz="22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Cascata</a:t>
            </a:r>
            <a:r>
              <a:rPr lang="en-US" sz="22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 V</a:t>
            </a:r>
            <a:endParaRPr sz="22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1f01e3539d_0_109"/>
          <p:cNvSpPr txBox="1"/>
          <p:nvPr/>
        </p:nvSpPr>
        <p:spPr>
          <a:xfrm>
            <a:off x="592375" y="484250"/>
            <a:ext cx="7881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Cascata - Problemas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7" name="Google Shape;187;g11f01e3539d_0_109"/>
          <p:cNvSpPr txBox="1"/>
          <p:nvPr/>
        </p:nvSpPr>
        <p:spPr>
          <a:xfrm>
            <a:off x="592375" y="1544768"/>
            <a:ext cx="7672661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➔"/>
            </a:pP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Projetos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reais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não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seguem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fluxos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sequenciais</a:t>
            </a:r>
            <a:endParaRPr sz="24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➔"/>
            </a:pP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Não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lida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bem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com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adaptação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constante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mudanças</a:t>
            </a: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➔"/>
            </a:pP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Requisitos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não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bem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estabelecidos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primeira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fase</a:t>
            </a:r>
            <a:endParaRPr sz="24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➔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Longo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tempo para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visualizar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primeira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versão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do software</a:t>
            </a:r>
            <a:endParaRPr sz="24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➔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Gera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estados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bloqueio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para a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equipe</a:t>
            </a:r>
            <a:endParaRPr sz="24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g11f01e3539d_0_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11f01e3539d_0_115"/>
          <p:cNvSpPr txBox="1"/>
          <p:nvPr/>
        </p:nvSpPr>
        <p:spPr>
          <a:xfrm>
            <a:off x="1758491" y="3223150"/>
            <a:ext cx="55164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Ciclo de desenvolvimento de software e metodologias ágeis</a:t>
            </a:r>
            <a:endParaRPr sz="2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g11f01e3539d_0_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19" y="94365"/>
            <a:ext cx="851519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11f01e3539d_0_115"/>
          <p:cNvSpPr txBox="1"/>
          <p:nvPr/>
        </p:nvSpPr>
        <p:spPr>
          <a:xfrm>
            <a:off x="1532325" y="783475"/>
            <a:ext cx="31911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1  .  </a:t>
            </a:r>
            <a:r>
              <a:rPr lang="en-US" sz="2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g11f01e3539d_0_115"/>
          <p:cNvSpPr txBox="1"/>
          <p:nvPr/>
        </p:nvSpPr>
        <p:spPr>
          <a:xfrm>
            <a:off x="1632900" y="1698575"/>
            <a:ext cx="72660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Modelos incremental, evolucionário e concorrente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1f01e3539d_0_123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7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Modelos de processo incremental</a:t>
            </a:r>
            <a:endParaRPr sz="37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2" name="Google Shape;202;g11f01e3539d_0_123"/>
          <p:cNvSpPr txBox="1"/>
          <p:nvPr/>
        </p:nvSpPr>
        <p:spPr>
          <a:xfrm>
            <a:off x="455200" y="1015353"/>
            <a:ext cx="73380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➔"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Situações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com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requisitos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iniciais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bem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definidos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mas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não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refinados</a:t>
            </a:r>
            <a:endParaRPr sz="24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g11f01e3539d_0_1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0062" y="1859853"/>
            <a:ext cx="6433138" cy="3214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f01e3539d_0_129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7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Modelos de processo incremental</a:t>
            </a:r>
            <a:endParaRPr sz="37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9" name="Google Shape;209;g11f01e3539d_0_129"/>
          <p:cNvSpPr txBox="1"/>
          <p:nvPr/>
        </p:nvSpPr>
        <p:spPr>
          <a:xfrm>
            <a:off x="6182091" y="2140800"/>
            <a:ext cx="3436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★"/>
            </a:pPr>
            <a:r>
              <a:rPr lang="en-US" sz="22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Pode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-se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utilizar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prototipagem</a:t>
            </a:r>
            <a:endParaRPr sz="2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g11f01e3539d_0_1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84581"/>
            <a:ext cx="6257365" cy="35218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9A28B89-6292-011C-A37F-359FE09FF20B}"/>
              </a:ext>
            </a:extLst>
          </p:cNvPr>
          <p:cNvSpPr txBox="1"/>
          <p:nvPr/>
        </p:nvSpPr>
        <p:spPr>
          <a:xfrm>
            <a:off x="6364941" y="3515280"/>
            <a:ext cx="2447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Não é porque é incremental que ele não vai ser cascata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1f01e3539d_0_135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7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evolucionário</a:t>
            </a:r>
            <a:endParaRPr sz="37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6" name="Google Shape;216;g11f01e3539d_0_135"/>
          <p:cNvSpPr txBox="1"/>
          <p:nvPr/>
        </p:nvSpPr>
        <p:spPr>
          <a:xfrm>
            <a:off x="328201" y="1105000"/>
            <a:ext cx="807420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★"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possibilita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desenvolvimento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um software que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cresce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 se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adapta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constantemente</a:t>
            </a:r>
            <a:endParaRPr sz="24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★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São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iterativos</a:t>
            </a: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★"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Modelos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○"/>
            </a:pP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Prototipagem</a:t>
            </a:r>
            <a:endParaRPr sz="24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○"/>
            </a:pP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Espiral</a:t>
            </a:r>
            <a:endParaRPr sz="24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/>
          <p:nvPr/>
        </p:nvSpPr>
        <p:spPr>
          <a:xfrm>
            <a:off x="1014100" y="1972300"/>
            <a:ext cx="6496200" cy="11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Compreender o ciclo de vida do software e seus processos, bem como entender como a qualidade e os testes atuam nos processos, tendo como foco o pensamento ágil.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do curso</a:t>
            </a:r>
            <a:endParaRPr sz="4000" b="0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f01e3539d_0_141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evolucionário - Prototipação</a:t>
            </a:r>
            <a:endParaRPr sz="3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2" name="Google Shape;222;g11f01e3539d_0_141"/>
          <p:cNvSpPr txBox="1"/>
          <p:nvPr/>
        </p:nvSpPr>
        <p:spPr>
          <a:xfrm>
            <a:off x="3408600" y="1105000"/>
            <a:ext cx="5735400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★"/>
            </a:pP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Útil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refinar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requisitos</a:t>
            </a:r>
            <a:endParaRPr sz="24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★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Validar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eficiência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interação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com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usuário</a:t>
            </a: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★"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Pode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ser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aplicado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isoladamente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conjunto com outros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processos</a:t>
            </a:r>
            <a:endParaRPr sz="24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★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protótipo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atua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forma de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obtenção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requisitos</a:t>
            </a: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★"/>
            </a:pP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Podem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ser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descartáveis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podem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evoluir</a:t>
            </a:r>
            <a:endParaRPr sz="24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g11f01e3539d_0_141"/>
          <p:cNvPicPr preferRelativeResize="0"/>
          <p:nvPr/>
        </p:nvPicPr>
        <p:blipFill rotWithShape="1">
          <a:blip r:embed="rId3">
            <a:alphaModFix/>
          </a:blip>
          <a:srcRect l="10063" r="27353"/>
          <a:stretch/>
        </p:blipFill>
        <p:spPr>
          <a:xfrm>
            <a:off x="0" y="1344705"/>
            <a:ext cx="3630706" cy="2913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f01e3539d_0_148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da Prototipação </a:t>
            </a:r>
            <a:endParaRPr sz="3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9" name="Google Shape;229;g11f01e3539d_0_148"/>
          <p:cNvSpPr txBox="1"/>
          <p:nvPr/>
        </p:nvSpPr>
        <p:spPr>
          <a:xfrm>
            <a:off x="4063000" y="1539325"/>
            <a:ext cx="481770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★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Falta de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consideração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qualidade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global do software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após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prototipação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ser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considerada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“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funcional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★"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Acomodar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com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escolhas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iniciais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prototipação</a:t>
            </a: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g11f01e3539d_0_148"/>
          <p:cNvPicPr preferRelativeResize="0"/>
          <p:nvPr/>
        </p:nvPicPr>
        <p:blipFill rotWithShape="1">
          <a:blip r:embed="rId3">
            <a:alphaModFix/>
          </a:blip>
          <a:srcRect l="10830" r="27671"/>
          <a:stretch/>
        </p:blipFill>
        <p:spPr>
          <a:xfrm>
            <a:off x="263300" y="1105000"/>
            <a:ext cx="3668715" cy="3682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f01e3539d_0_154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evolucionário - Espiral</a:t>
            </a:r>
            <a:endParaRPr sz="3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6" name="Google Shape;236;g11f01e3539d_0_154"/>
          <p:cNvSpPr txBox="1"/>
          <p:nvPr/>
        </p:nvSpPr>
        <p:spPr>
          <a:xfrm>
            <a:off x="4817850" y="1539325"/>
            <a:ext cx="4062900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★"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Natureza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iterativa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prototipação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aspectos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sistemáticos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cascata</a:t>
            </a:r>
            <a:endParaRPr sz="24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★"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Estratégia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cíclica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incremental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com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foco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diminuir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riscos</a:t>
            </a:r>
            <a:endParaRPr sz="24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g11f01e3539d_0_1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7400" y="1539325"/>
            <a:ext cx="4513049" cy="240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1f9bf0bc18_0_0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concorrente</a:t>
            </a:r>
            <a:endParaRPr sz="3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3" name="Google Shape;243;g11f9bf0bc18_0_0"/>
          <p:cNvSpPr txBox="1"/>
          <p:nvPr/>
        </p:nvSpPr>
        <p:spPr>
          <a:xfrm>
            <a:off x="4708874" y="1539325"/>
            <a:ext cx="4171725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★"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Representação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concorrente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atividades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qualquer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processo</a:t>
            </a: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g11f9bf0bc18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0275" y="956274"/>
            <a:ext cx="4308600" cy="418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33422FC-B08A-6F1E-1DA1-0C76AE937D58}"/>
              </a:ext>
            </a:extLst>
          </p:cNvPr>
          <p:cNvSpPr txBox="1"/>
          <p:nvPr/>
        </p:nvSpPr>
        <p:spPr>
          <a:xfrm>
            <a:off x="5156706" y="3266281"/>
            <a:ext cx="3532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As atividades desse processo podem ocorrer de forma concorrente.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g11f9bf0bc18_0_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11f9bf0bc18_0_7"/>
          <p:cNvSpPr txBox="1"/>
          <p:nvPr/>
        </p:nvSpPr>
        <p:spPr>
          <a:xfrm>
            <a:off x="1758491" y="3223150"/>
            <a:ext cx="55164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Ciclo de desenvolvimento de software e metodologias ágeis</a:t>
            </a:r>
            <a:endParaRPr sz="2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" name="Google Shape;251;g11f9bf0bc18_0_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19" y="94365"/>
            <a:ext cx="851519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11f9bf0bc18_0_7"/>
          <p:cNvSpPr txBox="1"/>
          <p:nvPr/>
        </p:nvSpPr>
        <p:spPr>
          <a:xfrm>
            <a:off x="1532325" y="783475"/>
            <a:ext cx="31911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1  .  </a:t>
            </a:r>
            <a:r>
              <a:rPr lang="en-US" sz="2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3" name="Google Shape;253;g11f9bf0bc18_0_7"/>
          <p:cNvSpPr txBox="1"/>
          <p:nvPr/>
        </p:nvSpPr>
        <p:spPr>
          <a:xfrm>
            <a:off x="1632900" y="1698575"/>
            <a:ext cx="72660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Modelos especializados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1f9bf0bc18_0_15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Baseado em componentes</a:t>
            </a:r>
            <a:endParaRPr sz="3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9" name="Google Shape;259;g11f9bf0bc18_0_15"/>
          <p:cNvSpPr txBox="1"/>
          <p:nvPr/>
        </p:nvSpPr>
        <p:spPr>
          <a:xfrm>
            <a:off x="334443" y="1189702"/>
            <a:ext cx="8262709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★"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Desenvolvimento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com base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componentes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com interfaces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definidas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serem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integradas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ao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software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-&gt; COTS ( commercial off-the-shelf)</a:t>
            </a: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módulos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pacotes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classes</a:t>
            </a: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★"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Evolucionário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por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natureza</a:t>
            </a: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★"/>
            </a:pP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Foco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reutilização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-&gt;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Redução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no tempo de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desenvolvimento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 custos</a:t>
            </a: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f9e0e43a2_0_0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de métodos formais</a:t>
            </a:r>
            <a:endParaRPr sz="3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5" name="Google Shape;265;g11f9e0e43a2_0_0"/>
          <p:cNvSpPr txBox="1"/>
          <p:nvPr/>
        </p:nvSpPr>
        <p:spPr>
          <a:xfrm>
            <a:off x="455200" y="1105000"/>
            <a:ext cx="7963500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★"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Atividades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baseadas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condução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à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especificação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matemática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formal do software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-&gt;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utilização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notação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matemática</a:t>
            </a: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★"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Análise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matemática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auxilia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descobertas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</a:t>
            </a:r>
            <a:endParaRPr sz="24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ambiguidades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inconsistências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★"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Desenvolvimento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consome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tempo e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dinheiro</a:t>
            </a:r>
            <a:endParaRPr sz="24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★"/>
            </a:pP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Complexidade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exige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formação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treinamento</a:t>
            </a:r>
            <a:endParaRPr sz="24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★"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Bem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visto para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softwares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com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fatores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críticos</a:t>
            </a:r>
            <a:endParaRPr sz="24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g11f9e0e43a2_0_0"/>
          <p:cNvSpPr/>
          <p:nvPr/>
        </p:nvSpPr>
        <p:spPr>
          <a:xfrm>
            <a:off x="7158818" y="2760009"/>
            <a:ext cx="1754100" cy="1073100"/>
          </a:xfrm>
          <a:prstGeom prst="wedgeEllipseCallout">
            <a:avLst>
              <a:gd name="adj1" fmla="val -62248"/>
              <a:gd name="adj2" fmla="val -7655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Engenharia de software sala limpa</a:t>
            </a:r>
            <a:endParaRPr sz="1400" b="0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239DD9C-678B-D854-6DA4-2A1BA805948F}"/>
              </a:ext>
            </a:extLst>
          </p:cNvPr>
          <p:cNvSpPr txBox="1"/>
          <p:nvPr/>
        </p:nvSpPr>
        <p:spPr>
          <a:xfrm>
            <a:off x="455200" y="4305846"/>
            <a:ext cx="819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Muito utilizado em sistemas críticos. Ex.: Sistemas médicos que colocam a vida de pessoas em risco.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f9e0e43a2_0_6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orientado a aspectos</a:t>
            </a:r>
            <a:endParaRPr sz="3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2" name="Google Shape;272;g11f9e0e43a2_0_6"/>
          <p:cNvSpPr txBox="1"/>
          <p:nvPr/>
        </p:nvSpPr>
        <p:spPr>
          <a:xfrm>
            <a:off x="125465" y="955393"/>
            <a:ext cx="79635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★"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Paradigma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oferece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abordagem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metodológica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 de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processos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definir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especificar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projetar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construir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aspectos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que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pontos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interesse que se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propagam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entrecortam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outras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partes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aplicação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Google Shape;273;g11f9e0e43a2_0_6"/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5173063" y="2335856"/>
            <a:ext cx="3845471" cy="2807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g11f9e0e43a2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11f9e0e43a2_0_12"/>
          <p:cNvSpPr txBox="1"/>
          <p:nvPr/>
        </p:nvSpPr>
        <p:spPr>
          <a:xfrm>
            <a:off x="1758491" y="3223150"/>
            <a:ext cx="55164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Ciclo de desenvolvimento de software e metodologias ágeis</a:t>
            </a:r>
            <a:endParaRPr sz="2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g11f9e0e43a2_0_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19" y="94365"/>
            <a:ext cx="851519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11f9e0e43a2_0_12"/>
          <p:cNvSpPr txBox="1"/>
          <p:nvPr/>
        </p:nvSpPr>
        <p:spPr>
          <a:xfrm>
            <a:off x="1532325" y="783475"/>
            <a:ext cx="31911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1  .  </a:t>
            </a:r>
            <a:r>
              <a:rPr lang="en-US" sz="2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5</a:t>
            </a: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2" name="Google Shape;282;g11f9e0e43a2_0_12"/>
          <p:cNvSpPr txBox="1"/>
          <p:nvPr/>
        </p:nvSpPr>
        <p:spPr>
          <a:xfrm>
            <a:off x="1632900" y="1698575"/>
            <a:ext cx="72660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Processo Unificado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1f9e0e43a2_0_59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 pouco de história</a:t>
            </a:r>
            <a:endParaRPr sz="3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8" name="Google Shape;288;g11f9e0e43a2_0_59"/>
          <p:cNvSpPr txBox="1"/>
          <p:nvPr/>
        </p:nvSpPr>
        <p:spPr>
          <a:xfrm>
            <a:off x="325478" y="1010407"/>
            <a:ext cx="8172421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★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início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dos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anos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90 , James Rumbaugh, Grady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Booch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 Ivar Jacobson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começaram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trabalhar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um “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método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unificado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combinasse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melhores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características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outros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processos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-&gt;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UML</a:t>
            </a:r>
            <a:endParaRPr sz="24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★"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Necessidade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um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processo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software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dirigido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casos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uso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centrado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arquitetura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iterativo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incremental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110a92618e6_0_0"/>
          <p:cNvSpPr txBox="1"/>
          <p:nvPr/>
        </p:nvSpPr>
        <p:spPr>
          <a:xfrm>
            <a:off x="842725" y="1687375"/>
            <a:ext cx="7133100" cy="22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★"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Ter completado curso de Fundamento de Qualidade de Software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g110a92618e6_0_0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1f9e0e43a2_0_64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000" b="1" i="0" u="none" strike="noStrike" cap="none" dirty="0" err="1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Fases</a:t>
            </a:r>
            <a:r>
              <a:rPr lang="en-US" sz="3000" b="1" i="0" u="none" strike="noStrike" cap="none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 </a:t>
            </a:r>
            <a:r>
              <a:rPr lang="en-US" sz="3000" b="1" i="0" u="none" strike="noStrike" cap="none" dirty="0" err="1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processo</a:t>
            </a:r>
            <a:r>
              <a:rPr lang="en-US" sz="3000" b="1" i="0" u="none" strike="noStrike" cap="none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000" b="1" i="0" u="none" strike="noStrike" cap="none" dirty="0" err="1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unificado</a:t>
            </a:r>
            <a:endParaRPr sz="3000" b="1" i="0" u="none" strike="noStrike" cap="none" dirty="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4" name="Google Shape;294;g11f9e0e43a2_0_64"/>
          <p:cNvSpPr txBox="1"/>
          <p:nvPr/>
        </p:nvSpPr>
        <p:spPr>
          <a:xfrm>
            <a:off x="5045650" y="1017775"/>
            <a:ext cx="3916500" cy="35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arabicPeriod"/>
            </a:pPr>
            <a:r>
              <a:rPr lang="en-US" sz="2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Fase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Concepção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</a:pPr>
            <a:r>
              <a:rPr lang="en-US" sz="2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Comunicação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</a:pPr>
            <a:r>
              <a:rPr lang="en-US" sz="2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Planejamento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➔"/>
            </a:pPr>
            <a:r>
              <a:rPr lang="en-US" sz="2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Requisitos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descritos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conjunto de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casos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uso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preliminares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➔"/>
            </a:pPr>
            <a:r>
              <a:rPr lang="en-US" sz="2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Identificação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recursos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riscos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cronograma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" name="Google Shape;295;g11f9e0e43a2_0_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743" y="1597073"/>
            <a:ext cx="4626793" cy="280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0321ABE-A8C7-4370-DB9B-E49C7AFFEBE0}"/>
              </a:ext>
            </a:extLst>
          </p:cNvPr>
          <p:cNvSpPr txBox="1"/>
          <p:nvPr/>
        </p:nvSpPr>
        <p:spPr>
          <a:xfrm>
            <a:off x="1631576" y="1105000"/>
            <a:ext cx="10134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PU e RUP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1f9e0e43a2_0_70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Fases do processo unificado</a:t>
            </a:r>
            <a:endParaRPr sz="3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1" name="Google Shape;301;g11f9e0e43a2_0_70"/>
          <p:cNvSpPr txBox="1"/>
          <p:nvPr/>
        </p:nvSpPr>
        <p:spPr>
          <a:xfrm>
            <a:off x="4238975" y="1069550"/>
            <a:ext cx="3916500" cy="4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Fase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Elaboração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○"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Planejamento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○"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Modelagem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➔"/>
            </a:pPr>
            <a:r>
              <a:rPr lang="en-US" sz="16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Refinamento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expansão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casos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uso</a:t>
            </a:r>
            <a:endParaRPr sz="16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➔"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Ampliação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representação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arquitetural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◆"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casos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uso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◆"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análise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◆"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projeto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◆"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implementação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◆"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disponibilização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2" name="Google Shape;302;g11f9e0e43a2_0_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999" y="1214850"/>
            <a:ext cx="4216750" cy="280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f9e0e43a2_0_76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Fases do processo unificado</a:t>
            </a:r>
            <a:endParaRPr sz="3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8" name="Google Shape;308;g11f9e0e43a2_0_76"/>
          <p:cNvSpPr txBox="1"/>
          <p:nvPr/>
        </p:nvSpPr>
        <p:spPr>
          <a:xfrm>
            <a:off x="4238975" y="1069550"/>
            <a:ext cx="39165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Fase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Construção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➔"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Desenvolvimento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software com base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modelos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➔"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Uso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dos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modelos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gerar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suíte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testes de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aceite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➔"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Utilização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testes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conforme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desenvolvimento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g11f9e0e43a2_0_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999" y="1214850"/>
            <a:ext cx="4216750" cy="280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1f9e0e43a2_0_82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Fases do processo unificado</a:t>
            </a:r>
            <a:endParaRPr sz="3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5" name="Google Shape;315;g11f9e0e43a2_0_82"/>
          <p:cNvSpPr txBox="1"/>
          <p:nvPr/>
        </p:nvSpPr>
        <p:spPr>
          <a:xfrm>
            <a:off x="4238975" y="1069550"/>
            <a:ext cx="39165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4.	F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ase de Transição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○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Construção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○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Entrega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➔"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Comum entrega com testes beta para recebimento de feedbacks;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➔"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 incremento torna-se uma versão utilizável do software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" name="Google Shape;316;g11f9e0e43a2_0_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999" y="1214850"/>
            <a:ext cx="4216750" cy="280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E6501DC-0BDB-F0E1-7A8F-234A22898B47}"/>
              </a:ext>
            </a:extLst>
          </p:cNvPr>
          <p:cNvSpPr txBox="1"/>
          <p:nvPr/>
        </p:nvSpPr>
        <p:spPr>
          <a:xfrm>
            <a:off x="2528047" y="4131475"/>
            <a:ext cx="6022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Processo de transição final – deployd (também chamados de testes beta)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1f9e0e43a2_0_88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Fases do processo unificado</a:t>
            </a:r>
            <a:endParaRPr sz="3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2" name="Google Shape;322;g11f9e0e43a2_0_88"/>
          <p:cNvSpPr txBox="1"/>
          <p:nvPr/>
        </p:nvSpPr>
        <p:spPr>
          <a:xfrm>
            <a:off x="4238975" y="1069550"/>
            <a:ext cx="39165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5.	F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ase de Produção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○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Entrega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➔"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Monitoramento de uso contínuo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➔"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Suporte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➔"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Relatórios para defeitos e mudanças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3" name="Google Shape;323;g11f9e0e43a2_0_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999" y="1214850"/>
            <a:ext cx="4216750" cy="280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1f9e0e43a2_0_94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Fases do processo unificado</a:t>
            </a:r>
            <a:endParaRPr sz="3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" name="Google Shape;329;g11f9e0e43a2_0_94"/>
          <p:cNvSpPr txBox="1"/>
          <p:nvPr/>
        </p:nvSpPr>
        <p:spPr>
          <a:xfrm>
            <a:off x="4238975" y="1069550"/>
            <a:ext cx="3916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Google Shape;330;g11f9e0e43a2_0_94"/>
          <p:cNvPicPr preferRelativeResize="0"/>
          <p:nvPr/>
        </p:nvPicPr>
        <p:blipFill rotWithShape="1">
          <a:blip r:embed="rId3">
            <a:alphaModFix/>
          </a:blip>
          <a:srcRect t="21564"/>
          <a:stretch/>
        </p:blipFill>
        <p:spPr>
          <a:xfrm>
            <a:off x="880948" y="1027861"/>
            <a:ext cx="7166950" cy="4115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1f9e0e43a2_0_102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mais</a:t>
            </a:r>
            <a:endParaRPr sz="3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" name="Google Shape;336;g11f9e0e43a2_0_102"/>
          <p:cNvSpPr txBox="1"/>
          <p:nvPr/>
        </p:nvSpPr>
        <p:spPr>
          <a:xfrm>
            <a:off x="917150" y="1539325"/>
            <a:ext cx="79635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➔"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Modelo de </a:t>
            </a:r>
            <a:r>
              <a:rPr lang="en-US" sz="2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processo pessoal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 de equipe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➔"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Pesquise sobre os autores do Manifesto Ágil!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➔"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Programação orientada a Aspectos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g11f9e0e43a2_0_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11f9e0e43a2_0_20"/>
          <p:cNvSpPr txBox="1"/>
          <p:nvPr/>
        </p:nvSpPr>
        <p:spPr>
          <a:xfrm>
            <a:off x="1758501" y="3223150"/>
            <a:ext cx="65670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Ciclo de desenvolvimento de software e metodologias ágeis</a:t>
            </a:r>
            <a:r>
              <a:rPr lang="en-U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3" name="Google Shape;343;g11f9e0e43a2_0_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19" y="94365"/>
            <a:ext cx="851519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g11f9e0e43a2_0_20"/>
          <p:cNvSpPr txBox="1"/>
          <p:nvPr/>
        </p:nvSpPr>
        <p:spPr>
          <a:xfrm>
            <a:off x="1532325" y="783475"/>
            <a:ext cx="12057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2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5" name="Google Shape;345;g11f9e0e43a2_0_20"/>
          <p:cNvSpPr txBox="1"/>
          <p:nvPr/>
        </p:nvSpPr>
        <p:spPr>
          <a:xfrm>
            <a:off x="1632900" y="1698575"/>
            <a:ext cx="65670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 ágil</a:t>
            </a:r>
            <a:endParaRPr sz="4000" b="0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1f9e0e43a2_0_36"/>
          <p:cNvSpPr txBox="1"/>
          <p:nvPr/>
        </p:nvSpPr>
        <p:spPr>
          <a:xfrm>
            <a:off x="684750" y="2281475"/>
            <a:ext cx="7648500" cy="16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Contexto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criação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manifesto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ágil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seus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conceitos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Compreender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Extreme Programming - XP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Compreender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Scrum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Compreender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existência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conceitos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outros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modelos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ágeis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g11f9e0e43a2_0_36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endParaRPr sz="4000" b="0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g11f9e0e43a2_0_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11f9e0e43a2_0_46"/>
          <p:cNvSpPr txBox="1"/>
          <p:nvPr/>
        </p:nvSpPr>
        <p:spPr>
          <a:xfrm>
            <a:off x="1758491" y="3223150"/>
            <a:ext cx="55164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Ciclo de desenvolvimento de software e metodologias ágeis</a:t>
            </a:r>
            <a:endParaRPr sz="2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8" name="Google Shape;358;g11f9e0e43a2_0_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19" y="94365"/>
            <a:ext cx="851519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11f9e0e43a2_0_46"/>
          <p:cNvSpPr txBox="1"/>
          <p:nvPr/>
        </p:nvSpPr>
        <p:spPr>
          <a:xfrm>
            <a:off x="1532325" y="783475"/>
            <a:ext cx="31911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2  .  </a:t>
            </a:r>
            <a:r>
              <a:rPr lang="en-US" sz="2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0" name="Google Shape;360;g11f9e0e43a2_0_46"/>
          <p:cNvSpPr txBox="1"/>
          <p:nvPr/>
        </p:nvSpPr>
        <p:spPr>
          <a:xfrm>
            <a:off x="1632900" y="1698575"/>
            <a:ext cx="72660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5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manifesto ágil</a:t>
            </a:r>
            <a:endParaRPr sz="35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" name="Google Shape;40;p17"/>
          <p:cNvSpPr txBox="1"/>
          <p:nvPr/>
        </p:nvSpPr>
        <p:spPr>
          <a:xfrm>
            <a:off x="1186318" y="1623130"/>
            <a:ext cx="1380000" cy="576000"/>
          </a:xfrm>
          <a:prstGeom prst="rect">
            <a:avLst/>
          </a:prstGeom>
          <a:solidFill>
            <a:srgbClr val="33A8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Aula 1</a:t>
            </a: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7"/>
          <p:cNvSpPr/>
          <p:nvPr/>
        </p:nvSpPr>
        <p:spPr>
          <a:xfrm>
            <a:off x="2770508" y="1680325"/>
            <a:ext cx="5505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Processos de software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17"/>
          <p:cNvSpPr txBox="1"/>
          <p:nvPr/>
        </p:nvSpPr>
        <p:spPr>
          <a:xfrm>
            <a:off x="1186318" y="2580118"/>
            <a:ext cx="1380000" cy="576000"/>
          </a:xfrm>
          <a:prstGeom prst="rect">
            <a:avLst/>
          </a:prstGeom>
          <a:solidFill>
            <a:srgbClr val="33A8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Aula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7"/>
          <p:cNvSpPr/>
          <p:nvPr/>
        </p:nvSpPr>
        <p:spPr>
          <a:xfrm>
            <a:off x="2770507" y="2637325"/>
            <a:ext cx="5505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Desenvolvimento ágil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17"/>
          <p:cNvSpPr txBox="1"/>
          <p:nvPr/>
        </p:nvSpPr>
        <p:spPr>
          <a:xfrm>
            <a:off x="1186318" y="3537131"/>
            <a:ext cx="1380000" cy="576000"/>
          </a:xfrm>
          <a:prstGeom prst="rect">
            <a:avLst/>
          </a:prstGeom>
          <a:solidFill>
            <a:srgbClr val="33A8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Aula 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17"/>
          <p:cNvSpPr/>
          <p:nvPr/>
        </p:nvSpPr>
        <p:spPr>
          <a:xfrm>
            <a:off x="2770507" y="3594325"/>
            <a:ext cx="5505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Testes no mundo ágil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1f9e0e43a2_0_54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Contexto e surgimento</a:t>
            </a:r>
            <a:endParaRPr sz="3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6" name="Google Shape;366;g11f9e0e43a2_0_54"/>
          <p:cNvSpPr txBox="1"/>
          <p:nvPr/>
        </p:nvSpPr>
        <p:spPr>
          <a:xfrm>
            <a:off x="504774" y="1189701"/>
            <a:ext cx="7963500" cy="3200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★"/>
            </a:pP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contramão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aos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ditos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métodos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tradicionais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“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pesados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” , 17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profissionais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já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praticavam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os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“</a:t>
            </a:r>
            <a:r>
              <a:rPr lang="en-US" sz="28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métodos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leves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” se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reuniram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Utah no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ano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2001 e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chegaram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ao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consenso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8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métodos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8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práticas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para o </a:t>
            </a:r>
            <a:r>
              <a:rPr lang="en-US" sz="28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desenvolvimento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software 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-&gt;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chamado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MANIFESTO ÁGIL</a:t>
            </a:r>
            <a:endParaRPr sz="28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22f3e589c8_0_0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Contexto e surgimento</a:t>
            </a:r>
            <a:endParaRPr sz="3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72" name="Google Shape;372;g122f3e589c8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8734" y="910265"/>
            <a:ext cx="6539760" cy="410997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122f3e589c8_0_0"/>
          <p:cNvSpPr txBox="1"/>
          <p:nvPr/>
        </p:nvSpPr>
        <p:spPr>
          <a:xfrm>
            <a:off x="222039" y="2035200"/>
            <a:ext cx="1581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Manifesto </a:t>
            </a:r>
            <a:r>
              <a:rPr lang="en-US" sz="1400" b="0" i="0" u="sng" strike="noStrike" cap="none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ágil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Seus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autores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122f3e589c8_0_0"/>
          <p:cNvSpPr/>
          <p:nvPr/>
        </p:nvSpPr>
        <p:spPr>
          <a:xfrm>
            <a:off x="1566681" y="2206650"/>
            <a:ext cx="806700" cy="48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22f3e589c8_0_13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diz o manifesto?</a:t>
            </a:r>
            <a:endParaRPr sz="3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80" name="Google Shape;380;g122f3e589c8_0_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6247" y="1055847"/>
            <a:ext cx="8182271" cy="355656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g122f3e589c8_0_13"/>
          <p:cNvSpPr txBox="1"/>
          <p:nvPr/>
        </p:nvSpPr>
        <p:spPr>
          <a:xfrm>
            <a:off x="3661650" y="4612413"/>
            <a:ext cx="1820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Fonte: agilemanifesto.org</a:t>
            </a:r>
            <a:endParaRPr sz="11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22f3e589c8_0_22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Os 12 princípios</a:t>
            </a:r>
            <a:endParaRPr sz="3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7" name="Google Shape;387;g122f3e589c8_0_22"/>
          <p:cNvSpPr txBox="1"/>
          <p:nvPr/>
        </p:nvSpPr>
        <p:spPr>
          <a:xfrm>
            <a:off x="273566" y="928523"/>
            <a:ext cx="8415234" cy="4278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	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Nossa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maior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prioridade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é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satisfazer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através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entrega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contínua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adiantada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software com valor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agregado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	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Mudanças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requisitos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bem-vindas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mesmo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tardiamente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desenvolvimento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Processos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ágeis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tiram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vantagem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das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mudanças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visando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vantagem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competitiva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o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	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Entregar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frequentemente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software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funcionando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de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poucas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semanas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poucos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meses, com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preferência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à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menor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escala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tempo.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	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Pessoas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negócio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desenvolvedores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devem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trabalhar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diariamente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conjunto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	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Construa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projetos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torno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indivíduos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motivados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Dê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ambiente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o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suporte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necessário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neles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fazer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trabalho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22f3e589c8_0_36"/>
          <p:cNvSpPr txBox="1"/>
          <p:nvPr/>
        </p:nvSpPr>
        <p:spPr>
          <a:xfrm>
            <a:off x="631300" y="45875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Os 12 princípios</a:t>
            </a:r>
            <a:endParaRPr sz="3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3" name="Google Shape;393;g122f3e589c8_0_36"/>
          <p:cNvSpPr txBox="1"/>
          <p:nvPr/>
        </p:nvSpPr>
        <p:spPr>
          <a:xfrm>
            <a:off x="355200" y="890375"/>
            <a:ext cx="8318800" cy="400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7.	Software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funcionando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é a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medida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primária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progresso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8.	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processos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ágeis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promovem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desenvolvimento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sustentável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patrocinadores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desenvolvedores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usuários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devem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ser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capazes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manter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um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ritmo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constante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indefinidamente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9.	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Contínua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atenção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à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excelência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técnica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bom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design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aumenta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agilidade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10.	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Simplicidade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a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maximizar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quantidade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trabalho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não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realizado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é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essencial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11.	As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melhores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arquiteturas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requisitos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designs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emergem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equipes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auto-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organizáveis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12.	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intervalos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regulares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equipe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reflete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tornar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eficaz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então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refina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ajusta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seu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comportamento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acordo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22f3e589c8_0_48"/>
          <p:cNvSpPr txBox="1"/>
          <p:nvPr/>
        </p:nvSpPr>
        <p:spPr>
          <a:xfrm>
            <a:off x="631300" y="45875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significa ser ágil ?</a:t>
            </a:r>
            <a:endParaRPr sz="3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9" name="Google Shape;399;g122f3e589c8_0_48"/>
          <p:cNvSpPr txBox="1"/>
          <p:nvPr/>
        </p:nvSpPr>
        <p:spPr>
          <a:xfrm>
            <a:off x="4884474" y="742350"/>
            <a:ext cx="3789525" cy="3518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★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Métodos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prescritivos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não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deixam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ser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úteis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porém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um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ponto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pode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torná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-lo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falho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</a:t>
            </a:r>
            <a:r>
              <a:rPr lang="en-US" sz="2000" b="0" i="0" u="none" strike="noStrike" cap="none" dirty="0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US" sz="2000" b="0" i="0" u="none" strike="noStrike" cap="none" dirty="0" err="1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fraquezas</a:t>
            </a:r>
            <a:r>
              <a:rPr lang="en-US" sz="2000" b="0" i="0" u="none" strike="noStrike" cap="none" dirty="0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000" b="0" i="0" u="none" strike="noStrike" cap="none" dirty="0" err="1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falhas</a:t>
            </a:r>
            <a:r>
              <a:rPr lang="en-US" sz="2000" b="0" i="0" u="none" strike="noStrike" cap="none" dirty="0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b="0" i="0" u="none" strike="noStrike" cap="none" dirty="0" err="1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quem</a:t>
            </a:r>
            <a:r>
              <a:rPr lang="en-US" sz="2000" b="0" i="0" u="none" strike="noStrike" cap="none" dirty="0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desenvolve</a:t>
            </a:r>
            <a:r>
              <a:rPr lang="en-US" sz="2000" b="0" i="0" u="none" strike="noStrike" cap="none" dirty="0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 o software!</a:t>
            </a:r>
            <a:endParaRPr sz="2000" b="0" i="0" u="none" strike="noStrike" cap="none" dirty="0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000" b="0" i="0" u="none" strike="noStrike" cap="none" dirty="0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➔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Condutores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agilidade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adaptação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comunicação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auto-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organização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0" name="Google Shape;400;g122f3e589c8_0_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300" y="1085575"/>
            <a:ext cx="3969800" cy="28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22f3e589c8_0_54"/>
          <p:cNvSpPr txBox="1"/>
          <p:nvPr/>
        </p:nvSpPr>
        <p:spPr>
          <a:xfrm>
            <a:off x="631300" y="45875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significa ser ágil ?</a:t>
            </a:r>
            <a:endParaRPr sz="3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6" name="Google Shape;406;g122f3e589c8_0_54"/>
          <p:cNvSpPr txBox="1"/>
          <p:nvPr/>
        </p:nvSpPr>
        <p:spPr>
          <a:xfrm>
            <a:off x="4899600" y="1010250"/>
            <a:ext cx="3840600" cy="3595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000" b="0" i="0" u="none" strike="noStrike" cap="none" dirty="0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➔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Condutores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agilidade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adaptação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comunicação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auto-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organização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➔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adaptação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auxilia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diminuição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custos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alterações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7" name="Google Shape;407;g122f3e589c8_0_54"/>
          <p:cNvPicPr preferRelativeResize="0"/>
          <p:nvPr/>
        </p:nvPicPr>
        <p:blipFill rotWithShape="1">
          <a:blip r:embed="rId3">
            <a:alphaModFix/>
          </a:blip>
          <a:srcRect l="10014" r="11126"/>
          <a:stretch/>
        </p:blipFill>
        <p:spPr>
          <a:xfrm>
            <a:off x="99968" y="1010249"/>
            <a:ext cx="5144385" cy="3274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22f3e589c8_0_61"/>
          <p:cNvSpPr txBox="1"/>
          <p:nvPr/>
        </p:nvSpPr>
        <p:spPr>
          <a:xfrm>
            <a:off x="631300" y="45875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Motivações</a:t>
            </a:r>
            <a:endParaRPr sz="3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3" name="Google Shape;413;g122f3e589c8_0_61"/>
          <p:cNvSpPr txBox="1"/>
          <p:nvPr/>
        </p:nvSpPr>
        <p:spPr>
          <a:xfrm>
            <a:off x="320300" y="705383"/>
            <a:ext cx="8192400" cy="2852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000" b="0" i="0" u="none" strike="noStrike" cap="none" dirty="0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➔"/>
            </a:pPr>
            <a:r>
              <a:rPr lang="en-US" sz="2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Difícil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prever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requisitos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suas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possíveis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alterações</a:t>
            </a:r>
            <a:endParaRPr sz="2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➔"/>
            </a:pPr>
            <a:r>
              <a:rPr lang="en-US" sz="2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Difícil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prever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priorizações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cliente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➔"/>
            </a:pPr>
            <a:r>
              <a:rPr lang="en-US" sz="2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Análise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projeto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testes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não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previsíveis</a:t>
            </a:r>
            <a:endParaRPr sz="2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➔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atividades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construção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software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não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facilmente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estimadas</a:t>
            </a:r>
            <a:endParaRPr sz="2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g122f3e589c8_0_61"/>
          <p:cNvSpPr/>
          <p:nvPr/>
        </p:nvSpPr>
        <p:spPr>
          <a:xfrm>
            <a:off x="2457050" y="3012100"/>
            <a:ext cx="3737340" cy="1864998"/>
          </a:xfrm>
          <a:prstGeom prst="irregularSeal2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Imprevisibilidade</a:t>
            </a:r>
            <a:endParaRPr sz="1300" b="1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g122f3e589c8_0_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g122f3e589c8_0_68"/>
          <p:cNvSpPr txBox="1"/>
          <p:nvPr/>
        </p:nvSpPr>
        <p:spPr>
          <a:xfrm>
            <a:off x="1758491" y="3223150"/>
            <a:ext cx="55164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Ciclo de desenvolvimento de software e metodologias ágeis</a:t>
            </a:r>
            <a:endParaRPr sz="2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1" name="Google Shape;421;g122f3e589c8_0_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19" y="94365"/>
            <a:ext cx="851519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g122f3e589c8_0_68"/>
          <p:cNvSpPr txBox="1"/>
          <p:nvPr/>
        </p:nvSpPr>
        <p:spPr>
          <a:xfrm>
            <a:off x="1532325" y="783475"/>
            <a:ext cx="31911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2  .  </a:t>
            </a:r>
            <a:r>
              <a:rPr lang="en-US" sz="2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3" name="Google Shape;423;g122f3e589c8_0_68"/>
          <p:cNvSpPr txBox="1"/>
          <p:nvPr/>
        </p:nvSpPr>
        <p:spPr>
          <a:xfrm>
            <a:off x="1632900" y="1698575"/>
            <a:ext cx="72660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5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Extreme programming - XP</a:t>
            </a:r>
            <a:endParaRPr sz="35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22f3e589c8_0_76"/>
          <p:cNvSpPr txBox="1"/>
          <p:nvPr/>
        </p:nvSpPr>
        <p:spPr>
          <a:xfrm>
            <a:off x="631300" y="45875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Surgimento ‘Programação Extrema’</a:t>
            </a:r>
            <a:endParaRPr sz="3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g122f3e589c8_0_76"/>
          <p:cNvSpPr txBox="1"/>
          <p:nvPr/>
        </p:nvSpPr>
        <p:spPr>
          <a:xfrm>
            <a:off x="320300" y="777167"/>
            <a:ext cx="8192400" cy="3903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000" b="0" i="0" u="none" strike="noStrike" cap="none" dirty="0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➔"/>
            </a:pPr>
            <a:r>
              <a:rPr lang="en-US" sz="2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Primeiros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trabalhos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métodos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associados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1980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➔"/>
            </a:pPr>
            <a:r>
              <a:rPr lang="en-US" sz="2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Trabalho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originário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Kent Beck 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➔"/>
            </a:pPr>
            <a:r>
              <a:rPr lang="en-US" sz="2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Existe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variante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refinamentos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grandes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organizações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IXP - Industrial Extreme Programming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8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Extreme Programming Explained: Embrace Change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Palavra chave é adaptação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19" y="94365"/>
            <a:ext cx="851518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4"/>
          <p:cNvSpPr txBox="1"/>
          <p:nvPr/>
        </p:nvSpPr>
        <p:spPr>
          <a:xfrm>
            <a:off x="1162075" y="3002550"/>
            <a:ext cx="44427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Fórum do curso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lang="en-US" sz="24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4"/>
          <p:cNvSpPr txBox="1"/>
          <p:nvPr/>
        </p:nvSpPr>
        <p:spPr>
          <a:xfrm>
            <a:off x="1162075" y="983475"/>
            <a:ext cx="6575100" cy="18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 durante o curso?</a:t>
            </a:r>
            <a:endParaRPr sz="5500" b="0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4" name="Google Shape;5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91069" y="2829673"/>
            <a:ext cx="1146107" cy="142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22f3e589c8_0_82"/>
          <p:cNvSpPr txBox="1"/>
          <p:nvPr/>
        </p:nvSpPr>
        <p:spPr>
          <a:xfrm>
            <a:off x="631300" y="45875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processo</a:t>
            </a:r>
            <a:endParaRPr sz="3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5" name="Google Shape;435;g122f3e589c8_0_82"/>
          <p:cNvSpPr txBox="1"/>
          <p:nvPr/>
        </p:nvSpPr>
        <p:spPr>
          <a:xfrm>
            <a:off x="4174000" y="890375"/>
            <a:ext cx="4832400" cy="2477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Paradigma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foco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orientação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objetos</a:t>
            </a:r>
            <a:endParaRPr sz="22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Envolve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regras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práticas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constantes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durante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processo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software</a:t>
            </a: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Focado para construção de códigos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6" name="Google Shape;436;g122f3e589c8_0_82"/>
          <p:cNvPicPr preferRelativeResize="0"/>
          <p:nvPr/>
        </p:nvPicPr>
        <p:blipFill rotWithShape="1">
          <a:blip r:embed="rId3">
            <a:alphaModFix/>
          </a:blip>
          <a:srcRect l="7411" r="6618"/>
          <a:stretch/>
        </p:blipFill>
        <p:spPr>
          <a:xfrm>
            <a:off x="137600" y="1091842"/>
            <a:ext cx="4156494" cy="3067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22f3e589c8_0_88"/>
          <p:cNvSpPr txBox="1"/>
          <p:nvPr/>
        </p:nvSpPr>
        <p:spPr>
          <a:xfrm>
            <a:off x="631300" y="45875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</a:t>
            </a:r>
            <a:r>
              <a:rPr lang="en-US" sz="3000" b="1" i="0" u="none" strike="noStrike" cap="none" dirty="0" err="1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processo</a:t>
            </a:r>
            <a:r>
              <a:rPr lang="en-US" sz="3000" b="1" i="0" u="none" strike="noStrike" cap="none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en-US" sz="3000" b="1" i="0" u="none" strike="noStrike" cap="none" dirty="0" err="1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Planejamento</a:t>
            </a:r>
            <a:endParaRPr sz="3000" b="1" i="0" u="none" strike="noStrike" cap="none" dirty="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2" name="Google Shape;442;g122f3e589c8_0_88"/>
          <p:cNvSpPr txBox="1"/>
          <p:nvPr/>
        </p:nvSpPr>
        <p:spPr>
          <a:xfrm>
            <a:off x="4097850" y="609150"/>
            <a:ext cx="5017500" cy="3831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➔"/>
            </a:pP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Foco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comunicação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no ‘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ouvir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’ a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partir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sz="2200" b="0" i="0" u="none" strike="noStrike" cap="none" dirty="0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planning poker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atividade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leva a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criação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200" b="1" i="0" u="none" strike="noStrike" cap="none" dirty="0" err="1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histórias</a:t>
            </a:r>
            <a:r>
              <a:rPr lang="en-US" sz="2200" b="1" i="0" u="none" strike="noStrike" cap="none" dirty="0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sz="2200" b="1" i="0" u="none" strike="noStrike" cap="none" dirty="0" err="1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usuário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cliente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que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também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prioriza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2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Membros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estimam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 base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1" i="0" u="none" strike="noStrike" cap="none" dirty="0" err="1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semanas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desenvolvimento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-&gt;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máximo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ideal de 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semanas</a:t>
            </a:r>
            <a:endParaRPr sz="22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436;g122f3e589c8_0_82">
            <a:extLst>
              <a:ext uri="{FF2B5EF4-FFF2-40B4-BE49-F238E27FC236}">
                <a16:creationId xmlns:a16="http://schemas.microsoft.com/office/drawing/2014/main" id="{ED589E9A-9411-A102-C71A-BBF70F6C861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411" r="6618"/>
          <a:stretch/>
        </p:blipFill>
        <p:spPr>
          <a:xfrm>
            <a:off x="137600" y="1091842"/>
            <a:ext cx="4156494" cy="3067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22f3e589c8_0_94"/>
          <p:cNvSpPr txBox="1"/>
          <p:nvPr/>
        </p:nvSpPr>
        <p:spPr>
          <a:xfrm>
            <a:off x="631300" y="45875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processo: Planejamento</a:t>
            </a:r>
            <a:endParaRPr sz="3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9" name="Google Shape;449;g122f3e589c8_0_94"/>
          <p:cNvSpPr txBox="1"/>
          <p:nvPr/>
        </p:nvSpPr>
        <p:spPr>
          <a:xfrm>
            <a:off x="4048175" y="616550"/>
            <a:ext cx="5047200" cy="2667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➔"/>
            </a:pP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Flexibilização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escrita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novas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histórias</a:t>
            </a:r>
            <a:endParaRPr sz="22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desenvolvedores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trabalham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lado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lado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compromisso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básico</a:t>
            </a: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lang="en-US" sz="2200" b="0" i="0" u="none" strike="noStrike" cap="none" dirty="0" err="1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Velocidade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nº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histórias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entreges</a:t>
            </a: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0" name="Google Shape;450;g122f3e589c8_0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79250"/>
            <a:ext cx="4097861" cy="249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436;g122f3e589c8_0_82">
            <a:extLst>
              <a:ext uri="{FF2B5EF4-FFF2-40B4-BE49-F238E27FC236}">
                <a16:creationId xmlns:a16="http://schemas.microsoft.com/office/drawing/2014/main" id="{D3116AD8-E2C4-CF42-4E41-90922C4955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411" r="6618"/>
          <a:stretch/>
        </p:blipFill>
        <p:spPr>
          <a:xfrm>
            <a:off x="48625" y="1037859"/>
            <a:ext cx="4156494" cy="3067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22f3e589c8_0_100"/>
          <p:cNvSpPr txBox="1"/>
          <p:nvPr/>
        </p:nvSpPr>
        <p:spPr>
          <a:xfrm>
            <a:off x="631300" y="45875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processo: Projeto</a:t>
            </a:r>
            <a:endParaRPr sz="3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g122f3e589c8_0_100"/>
          <p:cNvSpPr txBox="1"/>
          <p:nvPr/>
        </p:nvSpPr>
        <p:spPr>
          <a:xfrm>
            <a:off x="4048175" y="616550"/>
            <a:ext cx="5047200" cy="1862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Princípio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KISS(</a:t>
            </a:r>
            <a:r>
              <a:rPr lang="en-US" sz="22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keep it simples, stupid!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Estímulo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uso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cartões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CRC (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classe-responsabilidade-colaborador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7" name="Google Shape;457;g122f3e589c8_0_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79250"/>
            <a:ext cx="4097861" cy="249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g122f3e589c8_0_100"/>
          <p:cNvPicPr preferRelativeResize="0"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4010755" y="2460638"/>
            <a:ext cx="4975494" cy="3067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436;g122f3e589c8_0_82">
            <a:extLst>
              <a:ext uri="{FF2B5EF4-FFF2-40B4-BE49-F238E27FC236}">
                <a16:creationId xmlns:a16="http://schemas.microsoft.com/office/drawing/2014/main" id="{465DA949-6CF6-CCC0-77EE-C821390CEBA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411" r="6618"/>
          <a:stretch/>
        </p:blipFill>
        <p:spPr>
          <a:xfrm>
            <a:off x="137600" y="1091842"/>
            <a:ext cx="4156494" cy="3067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22f3e589c8_0_107"/>
          <p:cNvSpPr txBox="1"/>
          <p:nvPr/>
        </p:nvSpPr>
        <p:spPr>
          <a:xfrm>
            <a:off x="631300" y="45875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processo: Projeto</a:t>
            </a:r>
            <a:endParaRPr sz="3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4" name="Google Shape;464;g122f3e589c8_0_107"/>
          <p:cNvSpPr txBox="1"/>
          <p:nvPr/>
        </p:nvSpPr>
        <p:spPr>
          <a:xfrm>
            <a:off x="4048175" y="616550"/>
            <a:ext cx="4899300" cy="3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lang="en-US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Princípio </a:t>
            </a:r>
            <a:r>
              <a:rPr lang="en-US" sz="2200" b="0" i="0" u="none" strike="noStrike" cap="none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KISS</a:t>
            </a:r>
            <a:r>
              <a:rPr lang="en-US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22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keep it simples, stupid!</a:t>
            </a:r>
            <a:r>
              <a:rPr lang="en-US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lang="en-US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Estímulo no uso de </a:t>
            </a:r>
            <a:r>
              <a:rPr lang="en-US" sz="2200" b="0" i="0" u="none" strike="noStrike" cap="none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cartões CRC</a:t>
            </a:r>
            <a:r>
              <a:rPr lang="en-US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(classe-responsabilidade-colaborador)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lang="en-US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Solução pontual a partir de </a:t>
            </a:r>
            <a:r>
              <a:rPr lang="en-US" sz="2200" b="0" i="0" u="none" strike="noStrike" cap="none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protótipos</a:t>
            </a:r>
            <a:endParaRPr sz="2200" b="0" i="0" u="none" strike="noStrike" cap="non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5" name="Google Shape;465;g122f3e589c8_0_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79250"/>
            <a:ext cx="4097861" cy="249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436;g122f3e589c8_0_82">
            <a:extLst>
              <a:ext uri="{FF2B5EF4-FFF2-40B4-BE49-F238E27FC236}">
                <a16:creationId xmlns:a16="http://schemas.microsoft.com/office/drawing/2014/main" id="{FD733F0B-748D-8F90-DDA1-04B21492E72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411" r="6618"/>
          <a:stretch/>
        </p:blipFill>
        <p:spPr>
          <a:xfrm>
            <a:off x="137600" y="1091842"/>
            <a:ext cx="4156494" cy="306778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BC86706-7869-EC5B-FDEA-730639840AF0}"/>
              </a:ext>
            </a:extLst>
          </p:cNvPr>
          <p:cNvSpPr txBox="1"/>
          <p:nvPr/>
        </p:nvSpPr>
        <p:spPr>
          <a:xfrm>
            <a:off x="4975412" y="4404125"/>
            <a:ext cx="2392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Muito usado a prototipação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22f3e589c8_0_114"/>
          <p:cNvSpPr txBox="1"/>
          <p:nvPr/>
        </p:nvSpPr>
        <p:spPr>
          <a:xfrm>
            <a:off x="631300" y="45875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processo: Codificação</a:t>
            </a:r>
            <a:endParaRPr sz="3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1" name="Google Shape;471;g122f3e589c8_0_114"/>
          <p:cNvSpPr txBox="1"/>
          <p:nvPr/>
        </p:nvSpPr>
        <p:spPr>
          <a:xfrm>
            <a:off x="4092600" y="734975"/>
            <a:ext cx="4840200" cy="3005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Uso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200" b="0" i="0" u="none" strike="noStrike" cap="none" dirty="0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TDD 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22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Driven Development) – </a:t>
            </a:r>
            <a:r>
              <a:rPr lang="en-US" sz="2200" b="0" i="1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disinvolvemento</a:t>
            </a:r>
            <a:r>
              <a:rPr lang="en-US" sz="22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0" i="1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guiado</a:t>
            </a:r>
            <a:r>
              <a:rPr lang="en-US" sz="22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0" i="1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</a:t>
            </a:r>
            <a:r>
              <a:rPr lang="en-US" sz="22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testes.</a:t>
            </a:r>
            <a:endParaRPr sz="2200" b="0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lang="en-US" sz="2200" b="0" i="0" u="none" strike="noStrike" cap="none" dirty="0" err="1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Refatoração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aperfeiçoamento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código</a:t>
            </a: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Programação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pares</a:t>
            </a: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2" name="Google Shape;472;g122f3e589c8_0_114"/>
          <p:cNvPicPr preferRelativeResize="0"/>
          <p:nvPr/>
        </p:nvPicPr>
        <p:blipFill rotWithShape="1">
          <a:blip r:embed="rId3">
            <a:alphaModFix/>
          </a:blip>
          <a:srcRect l="14199" t="8524" r="21985" b="14748"/>
          <a:stretch/>
        </p:blipFill>
        <p:spPr>
          <a:xfrm>
            <a:off x="-1" y="890375"/>
            <a:ext cx="4303059" cy="2850521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g122f3e589c8_0_114"/>
          <p:cNvSpPr txBox="1"/>
          <p:nvPr/>
        </p:nvSpPr>
        <p:spPr>
          <a:xfrm>
            <a:off x="947350" y="4169600"/>
            <a:ext cx="211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Fonte: Tecmundo(2020)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22f3e589c8_0_122"/>
          <p:cNvSpPr txBox="1"/>
          <p:nvPr/>
        </p:nvSpPr>
        <p:spPr>
          <a:xfrm>
            <a:off x="631300" y="45875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processo: Testes</a:t>
            </a:r>
            <a:endParaRPr sz="3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9" name="Google Shape;479;g122f3e589c8_0_122"/>
          <p:cNvSpPr txBox="1"/>
          <p:nvPr/>
        </p:nvSpPr>
        <p:spPr>
          <a:xfrm>
            <a:off x="4155900" y="739439"/>
            <a:ext cx="4988100" cy="3134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Uso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200" b="0" i="0" u="none" strike="noStrike" cap="none" dirty="0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TDD 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22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Driven Development) </a:t>
            </a: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Integração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contínua</a:t>
            </a: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Inclusão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testes de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aceite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-&gt;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histórias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usuário</a:t>
            </a: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0" name="Google Shape;480;g122f3e589c8_0_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79250"/>
            <a:ext cx="4097861" cy="249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436;g122f3e589c8_0_82">
            <a:extLst>
              <a:ext uri="{FF2B5EF4-FFF2-40B4-BE49-F238E27FC236}">
                <a16:creationId xmlns:a16="http://schemas.microsoft.com/office/drawing/2014/main" id="{B2D28CBF-AFAC-8F5D-8ADF-7419EB134B6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411" r="6618"/>
          <a:stretch/>
        </p:blipFill>
        <p:spPr>
          <a:xfrm>
            <a:off x="137600" y="1091842"/>
            <a:ext cx="4156494" cy="3067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22f3e589c8_0_130"/>
          <p:cNvSpPr txBox="1"/>
          <p:nvPr/>
        </p:nvSpPr>
        <p:spPr>
          <a:xfrm>
            <a:off x="631300" y="45875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Valores</a:t>
            </a:r>
            <a:endParaRPr sz="3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86" name="Google Shape;486;g122f3e589c8_0_130"/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1712259" y="793412"/>
            <a:ext cx="4944919" cy="3904623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g122f3e589c8_0_130"/>
          <p:cNvSpPr txBox="1"/>
          <p:nvPr/>
        </p:nvSpPr>
        <p:spPr>
          <a:xfrm>
            <a:off x="3411222" y="4601072"/>
            <a:ext cx="1672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Fonte: </a:t>
            </a:r>
            <a:r>
              <a:rPr lang="en-US" sz="12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RedSpark</a:t>
            </a:r>
            <a:r>
              <a:rPr lang="en-US" sz="12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(2016) </a:t>
            </a:r>
            <a:endParaRPr sz="12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g122f3e589c8_0_1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6047" y="87351"/>
            <a:ext cx="4984377" cy="4456073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g122f3e589c8_0_146"/>
          <p:cNvSpPr txBox="1"/>
          <p:nvPr/>
        </p:nvSpPr>
        <p:spPr>
          <a:xfrm>
            <a:off x="418616" y="4543425"/>
            <a:ext cx="42627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Extreme Programming: A Gentle Introduction.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g122f3e589c8_0_1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g122f3e589c8_0_158"/>
          <p:cNvSpPr txBox="1"/>
          <p:nvPr/>
        </p:nvSpPr>
        <p:spPr>
          <a:xfrm>
            <a:off x="1758491" y="3223150"/>
            <a:ext cx="55164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Ciclo de desenvolvimento de software e metodologias ágeis</a:t>
            </a:r>
            <a:endParaRPr sz="2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0" name="Google Shape;500;g122f3e589c8_0_1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19" y="94365"/>
            <a:ext cx="851519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g122f3e589c8_0_158"/>
          <p:cNvSpPr txBox="1"/>
          <p:nvPr/>
        </p:nvSpPr>
        <p:spPr>
          <a:xfrm>
            <a:off x="1532325" y="783475"/>
            <a:ext cx="31911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2  .  </a:t>
            </a:r>
            <a:r>
              <a:rPr lang="en-US" sz="2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2" name="Google Shape;502;g122f3e589c8_0_158"/>
          <p:cNvSpPr txBox="1"/>
          <p:nvPr/>
        </p:nvSpPr>
        <p:spPr>
          <a:xfrm>
            <a:off x="1632900" y="1698575"/>
            <a:ext cx="72660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500" b="1" i="0" u="none" strike="noStrike" cap="none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Scrum</a:t>
            </a:r>
            <a:endParaRPr sz="3500" b="1" i="0" u="none" strike="noStrike" cap="none" dirty="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5"/>
          <p:cNvSpPr txBox="1"/>
          <p:nvPr/>
        </p:nvSpPr>
        <p:spPr>
          <a:xfrm>
            <a:off x="1758501" y="3223150"/>
            <a:ext cx="65670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Ciclo de desenvolvimento de software e metodologias ágeis</a:t>
            </a:r>
            <a:r>
              <a:rPr lang="en-U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" name="Google Shape;61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19" y="94365"/>
            <a:ext cx="851518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5"/>
          <p:cNvSpPr txBox="1"/>
          <p:nvPr/>
        </p:nvSpPr>
        <p:spPr>
          <a:xfrm>
            <a:off x="1532325" y="783475"/>
            <a:ext cx="12057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1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" name="Google Shape;63;p5"/>
          <p:cNvSpPr txBox="1"/>
          <p:nvPr/>
        </p:nvSpPr>
        <p:spPr>
          <a:xfrm>
            <a:off x="1632900" y="1698575"/>
            <a:ext cx="65670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Processos de software</a:t>
            </a:r>
            <a:endParaRPr sz="4000" b="0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22f3e589c8_0_166"/>
          <p:cNvSpPr txBox="1"/>
          <p:nvPr/>
        </p:nvSpPr>
        <p:spPr>
          <a:xfrm>
            <a:off x="520275" y="1939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Scrum</a:t>
            </a:r>
            <a:endParaRPr sz="3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8" name="Google Shape;508;g122f3e589c8_0_166"/>
          <p:cNvSpPr txBox="1"/>
          <p:nvPr/>
        </p:nvSpPr>
        <p:spPr>
          <a:xfrm>
            <a:off x="245475" y="616150"/>
            <a:ext cx="8592300" cy="2354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000" b="0" i="0" u="none" strike="noStrike" cap="none" dirty="0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Nome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provém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ação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partida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rugby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jogadores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dos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dois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times se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juntam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 a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cabeça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abaixada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se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empurram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obter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posse de bola</a:t>
            </a:r>
            <a:endParaRPr sz="2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9" name="Google Shape;509;g122f3e589c8_0_1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0567" y="2506860"/>
            <a:ext cx="4780515" cy="2354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22f3e589c8_0_181"/>
          <p:cNvSpPr txBox="1"/>
          <p:nvPr/>
        </p:nvSpPr>
        <p:spPr>
          <a:xfrm>
            <a:off x="520275" y="1939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Surgimento e teoria</a:t>
            </a:r>
            <a:endParaRPr sz="3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5" name="Google Shape;515;g122f3e589c8_0_181"/>
          <p:cNvSpPr txBox="1"/>
          <p:nvPr/>
        </p:nvSpPr>
        <p:spPr>
          <a:xfrm>
            <a:off x="356500" y="994000"/>
            <a:ext cx="8592300" cy="5211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Criado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Jeff Sutherland no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início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dos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anos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1990 e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desde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então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vem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sendo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revisado</a:t>
            </a: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Framework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ajuda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pessoas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times e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organizações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gerar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valor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meio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soluções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adaptativas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problemas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complexos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.”</a:t>
            </a: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Baseado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dois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pensamaentos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US" sz="2200" b="0" i="0" u="none" strike="noStrike" cap="none" dirty="0" err="1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empirismo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experimentação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observação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e </a:t>
            </a:r>
            <a:r>
              <a:rPr lang="en-US" sz="2200" b="0" i="0" u="none" strike="noStrike" cap="none" dirty="0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lean thinking (</a:t>
            </a:r>
            <a:r>
              <a:rPr lang="en-US" sz="2200" b="0" i="0" u="none" strike="noStrike" cap="none" dirty="0" err="1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pensamento</a:t>
            </a:r>
            <a:r>
              <a:rPr lang="en-US" sz="2200" b="0" i="0" u="none" strike="noStrike" cap="none" dirty="0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200" b="0" i="0" u="none" strike="noStrike" cap="none" dirty="0" err="1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não</a:t>
            </a:r>
            <a:r>
              <a:rPr lang="en-US" sz="2200" b="0" i="0" u="none" strike="noStrike" cap="none" dirty="0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0" i="0" u="none" strike="noStrike" cap="none" dirty="0" err="1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descartar</a:t>
            </a:r>
            <a:r>
              <a:rPr lang="en-US" sz="2200" b="0" i="0" u="none" strike="noStrike" cap="none" dirty="0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0" i="0" u="none" strike="noStrike" cap="none" dirty="0" err="1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coisas</a:t>
            </a:r>
            <a:r>
              <a:rPr lang="en-US" sz="2200" b="0" i="0" u="none" strike="noStrike" cap="none" dirty="0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, de ser </a:t>
            </a:r>
            <a:r>
              <a:rPr lang="en-US" sz="2200" b="0" i="0" u="none" strike="noStrike" cap="none" dirty="0" err="1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suficiente</a:t>
            </a:r>
            <a:r>
              <a:rPr lang="en-US" sz="2200" b="0" i="0" u="none" strike="noStrike" cap="none" dirty="0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200" b="0" i="0" u="none" strike="noStrike" cap="none" dirty="0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Iterativo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incremental</a:t>
            </a: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Eventos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formais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inspeção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adaptação</a:t>
            </a: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g122f3e589c8_0_181"/>
          <p:cNvSpPr txBox="1"/>
          <p:nvPr/>
        </p:nvSpPr>
        <p:spPr>
          <a:xfrm>
            <a:off x="356500" y="861400"/>
            <a:ext cx="3000000" cy="620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1" i="0" u="sng" strike="noStrike" cap="none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Scrum Guide</a:t>
            </a:r>
            <a:endParaRPr sz="2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22f3e589c8_0_199"/>
          <p:cNvSpPr txBox="1"/>
          <p:nvPr/>
        </p:nvSpPr>
        <p:spPr>
          <a:xfrm>
            <a:off x="520275" y="1939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Pilares e valores</a:t>
            </a:r>
            <a:endParaRPr sz="3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22" name="Google Shape;522;g122f3e589c8_0_1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4175" y="881850"/>
            <a:ext cx="5392901" cy="35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g122f3e589c8_0_19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0212" y="986699"/>
            <a:ext cx="3333963" cy="338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22f3e589c8_0_191"/>
          <p:cNvSpPr txBox="1"/>
          <p:nvPr/>
        </p:nvSpPr>
        <p:spPr>
          <a:xfrm>
            <a:off x="520275" y="1939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Processo</a:t>
            </a:r>
            <a:endParaRPr sz="3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29" name="Google Shape;529;g122f3e589c8_0_1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001" y="896387"/>
            <a:ext cx="8557269" cy="4053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22f3e589c8_0_173"/>
          <p:cNvSpPr txBox="1"/>
          <p:nvPr/>
        </p:nvSpPr>
        <p:spPr>
          <a:xfrm>
            <a:off x="631300" y="45875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Scrum Team</a:t>
            </a:r>
            <a:endParaRPr sz="3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5" name="Google Shape;535;g122f3e589c8_0_173"/>
          <p:cNvSpPr txBox="1"/>
          <p:nvPr/>
        </p:nvSpPr>
        <p:spPr>
          <a:xfrm>
            <a:off x="275850" y="468125"/>
            <a:ext cx="8592300" cy="3857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Pequeno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time de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pessoas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sem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hierarquia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-&gt;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Produto</a:t>
            </a: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○"/>
            </a:pPr>
            <a:r>
              <a:rPr lang="en-US" sz="2200" b="1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Scrum master</a:t>
            </a:r>
            <a:endParaRPr sz="2200" b="1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○"/>
            </a:pPr>
            <a:r>
              <a:rPr lang="en-US" sz="2200" b="1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owner</a:t>
            </a:r>
            <a:endParaRPr sz="2200" b="1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○"/>
            </a:pPr>
            <a:r>
              <a:rPr lang="en-US" sz="2200" b="1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Developers</a:t>
            </a:r>
            <a:endParaRPr sz="2200" b="1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São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multifuncionais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autogerenciáveis</a:t>
            </a:r>
            <a:endParaRPr sz="22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Responsáveis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todas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atividades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relacionadas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ao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produtos</a:t>
            </a:r>
            <a:endParaRPr sz="22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22f3e589c8_0_217"/>
          <p:cNvSpPr txBox="1"/>
          <p:nvPr/>
        </p:nvSpPr>
        <p:spPr>
          <a:xfrm>
            <a:off x="631300" y="45875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 Owner</a:t>
            </a:r>
            <a:endParaRPr sz="3000" b="1" i="0" u="none" strike="noStrike" cap="none" dirty="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1" name="Google Shape;541;g122f3e589c8_0_217"/>
          <p:cNvSpPr txBox="1"/>
          <p:nvPr/>
        </p:nvSpPr>
        <p:spPr>
          <a:xfrm>
            <a:off x="275850" y="587987"/>
            <a:ext cx="8592300" cy="406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Maximiza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valor do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produto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ajuda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equipe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exergar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 valor do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produto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2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Gerenciamento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Backlog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○"/>
            </a:pP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Desenvolver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expressar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 do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produto</a:t>
            </a:r>
            <a:endParaRPr sz="22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○"/>
            </a:pP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Criar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comunicar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itens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do Backlog</a:t>
            </a:r>
            <a:endParaRPr sz="22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○"/>
            </a:pP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Ordenar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itens</a:t>
            </a: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83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Calibri"/>
              <a:buChar char="○"/>
            </a:pP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Garantir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Product Backlog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seja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transparente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visível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compreensível</a:t>
            </a: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22f3e589c8_0_207"/>
          <p:cNvSpPr txBox="1"/>
          <p:nvPr/>
        </p:nvSpPr>
        <p:spPr>
          <a:xfrm>
            <a:off x="631300" y="45875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Desenvolvedores</a:t>
            </a:r>
            <a:endParaRPr sz="3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7" name="Google Shape;547;g122f3e589c8_0_207"/>
          <p:cNvSpPr txBox="1"/>
          <p:nvPr/>
        </p:nvSpPr>
        <p:spPr>
          <a:xfrm>
            <a:off x="275850" y="468125"/>
            <a:ext cx="8592300" cy="4452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Criação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incremento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utilizável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sprint</a:t>
            </a:r>
            <a:endParaRPr sz="22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Habilidades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amplas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acordo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domínio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trabalho</a:t>
            </a: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Responsabilidades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○"/>
            </a:pP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Criar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Sprint 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Backlog</a:t>
            </a: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○"/>
            </a:pP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Alinhar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definição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Pronto</a:t>
            </a: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○"/>
            </a:pP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Adaptação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direção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à meta da Sprint</a:t>
            </a:r>
            <a:endParaRPr sz="22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83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Calibri"/>
              <a:buChar char="○"/>
            </a:pP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Responsabilizar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-se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profissionais</a:t>
            </a:r>
            <a:endParaRPr lang="en-US" sz="22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46100" marR="0" lvl="1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</a:pP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(QA e </a:t>
            </a:r>
            <a:r>
              <a:rPr lang="en-US" sz="2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desenvolvedores</a:t>
            </a: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22f3e589c8_0_224"/>
          <p:cNvSpPr txBox="1"/>
          <p:nvPr/>
        </p:nvSpPr>
        <p:spPr>
          <a:xfrm>
            <a:off x="631300" y="186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Scrum Master</a:t>
            </a:r>
            <a:endParaRPr sz="3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3" name="Google Shape;553;g122f3e589c8_0_224"/>
          <p:cNvSpPr txBox="1"/>
          <p:nvPr/>
        </p:nvSpPr>
        <p:spPr>
          <a:xfrm>
            <a:off x="356500" y="457950"/>
            <a:ext cx="8592300" cy="469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Guardião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do Scrum -&gt;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eficácia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metodologia</a:t>
            </a: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Liderança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serve à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organização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liderança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metodologia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funcionar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Responsabilidades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US" sz="1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Treinar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membros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auto-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gerenciamento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US" sz="1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Concentração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do time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US" sz="1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Remoção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impedimentos</a:t>
            </a:r>
            <a:endParaRPr sz="1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US" sz="1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Manutenção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eventos</a:t>
            </a:r>
            <a:endParaRPr sz="1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Auxilia PO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técnicas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melhorias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gerenciamento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do Backlog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22f3e589c8_0_229"/>
          <p:cNvSpPr txBox="1"/>
          <p:nvPr/>
        </p:nvSpPr>
        <p:spPr>
          <a:xfrm>
            <a:off x="631300" y="186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Eventos : A Sprint</a:t>
            </a:r>
            <a:endParaRPr sz="3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9" name="Google Shape;559;g122f3e589c8_0_229"/>
          <p:cNvSpPr txBox="1"/>
          <p:nvPr/>
        </p:nvSpPr>
        <p:spPr>
          <a:xfrm>
            <a:off x="356500" y="608750"/>
            <a:ext cx="8592300" cy="3729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Eventos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duração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fixa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gerar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incremento</a:t>
            </a:r>
            <a:endParaRPr sz="22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Atividades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Sprint Planning + Daily + Sprint Review e Sprint Retrospective</a:t>
            </a:r>
            <a:endParaRPr sz="22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Não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faz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mudanças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coloque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risco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meta da Sprint</a:t>
            </a:r>
            <a:endParaRPr sz="22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Foco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qualidade</a:t>
            </a:r>
            <a:endParaRPr sz="22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Refinamento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(de requisites)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conforme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necessário</a:t>
            </a: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Somente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pode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cancelar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Sprint</a:t>
            </a:r>
            <a:endParaRPr sz="22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22f3e589c8_0_234"/>
          <p:cNvSpPr txBox="1"/>
          <p:nvPr/>
        </p:nvSpPr>
        <p:spPr>
          <a:xfrm>
            <a:off x="631300" y="186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Eventos : Planning</a:t>
            </a:r>
            <a:endParaRPr sz="3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5" name="Google Shape;565;g122f3e589c8_0_234"/>
          <p:cNvSpPr txBox="1"/>
          <p:nvPr/>
        </p:nvSpPr>
        <p:spPr>
          <a:xfrm>
            <a:off x="356500" y="794175"/>
            <a:ext cx="8592300" cy="3857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Inicia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sprint :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definição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trabalho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ser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realizado</a:t>
            </a: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Porque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essa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sprint é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valiosa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2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pode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ser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feito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nesta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Sprint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o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trabalho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será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realizado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2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Criação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do Sprint Backlog</a:t>
            </a:r>
          </a:p>
          <a:p>
            <a:pPr marL="88900" marR="0" lvl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pode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ser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feito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será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feito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suas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respostas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geram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Sprint Backlog</a:t>
            </a: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/>
        </p:nvSpPr>
        <p:spPr>
          <a:xfrm>
            <a:off x="1062150" y="2274100"/>
            <a:ext cx="7744800" cy="16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Definição de processo, fluxo e padrões de software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Compreender modelos prescritivos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Compreender modelos incremental, evolucionário e concorrente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Compreender modelos mais especializados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Compreender o processo unificado ( RUP)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8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endParaRPr sz="4000" b="0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22f3e589c8_0_239"/>
          <p:cNvSpPr txBox="1"/>
          <p:nvPr/>
        </p:nvSpPr>
        <p:spPr>
          <a:xfrm>
            <a:off x="631300" y="186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Eventos : Daily</a:t>
            </a:r>
            <a:endParaRPr sz="3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1" name="Google Shape;571;g122f3e589c8_0_239"/>
          <p:cNvSpPr txBox="1"/>
          <p:nvPr/>
        </p:nvSpPr>
        <p:spPr>
          <a:xfrm>
            <a:off x="356500" y="794175"/>
            <a:ext cx="8592300" cy="4642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Inspeção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direção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à meta da sprint</a:t>
            </a:r>
            <a:endParaRPr sz="22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Adaptação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do Sprint Backlog</a:t>
            </a: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Curta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duração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diariamente</a:t>
            </a: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Manutenç</a:t>
            </a:r>
            <a:r>
              <a:rPr lang="en-US" sz="2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ão</a:t>
            </a: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Plano de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trabalho</a:t>
            </a: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Comunicação</a:t>
            </a: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Remoção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impedimento</a:t>
            </a:r>
            <a:endParaRPr lang="en-US"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Calibri"/>
              <a:buChar char="★"/>
            </a:pPr>
            <a:endParaRPr lang="en-US"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8900" marR="0" lvl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</a:pP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duração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15 a 30min/ serve para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manutenção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plano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trabalho</a:t>
            </a: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1acd64c77a_0_0"/>
          <p:cNvSpPr txBox="1"/>
          <p:nvPr/>
        </p:nvSpPr>
        <p:spPr>
          <a:xfrm>
            <a:off x="631300" y="186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Eventos : Sprint review</a:t>
            </a:r>
            <a:endParaRPr sz="3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7" name="Google Shape;577;g11acd64c77a_0_0"/>
          <p:cNvSpPr txBox="1"/>
          <p:nvPr/>
        </p:nvSpPr>
        <p:spPr>
          <a:xfrm>
            <a:off x="319500" y="1282625"/>
            <a:ext cx="8592300" cy="3924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 dirty="0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★"/>
            </a:pPr>
            <a:r>
              <a:rPr lang="en-US" sz="21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Apresentar</a:t>
            </a:r>
            <a:r>
              <a:rPr lang="en-US" sz="21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1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inspecionar</a:t>
            </a:r>
            <a:r>
              <a:rPr lang="en-US" sz="21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1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resultados</a:t>
            </a:r>
            <a:endParaRPr sz="21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★"/>
            </a:pPr>
            <a:r>
              <a:rPr lang="en-US" sz="2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Determinar</a:t>
            </a:r>
            <a:r>
              <a:rPr lang="en-US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adaptações</a:t>
            </a:r>
            <a:endParaRPr sz="2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★"/>
            </a:pPr>
            <a:r>
              <a:rPr lang="en-US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1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Ajuste</a:t>
            </a:r>
            <a:r>
              <a:rPr lang="en-US" sz="21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 Product Backlog</a:t>
            </a:r>
            <a:endParaRPr sz="21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★"/>
            </a:pPr>
            <a:r>
              <a:rPr lang="en-US" sz="21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Scrum Team + Stakeholders</a:t>
            </a:r>
            <a:endParaRPr sz="21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195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100"/>
              <a:buFont typeface="Calibri"/>
              <a:buChar char="★"/>
            </a:pPr>
            <a:r>
              <a:rPr lang="en-US" sz="2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Penúltimo</a:t>
            </a:r>
            <a:r>
              <a:rPr lang="en-US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evento</a:t>
            </a:r>
            <a:r>
              <a:rPr lang="en-US"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 sprint</a:t>
            </a:r>
          </a:p>
          <a:p>
            <a:pPr marL="95250" marR="0" lvl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100"/>
            </a:pPr>
            <a:r>
              <a:rPr lang="en-US" sz="21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Após</a:t>
            </a:r>
            <a:r>
              <a:rPr lang="en-US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1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essa</a:t>
            </a:r>
            <a:r>
              <a:rPr lang="en-US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1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revisão</a:t>
            </a:r>
            <a:r>
              <a:rPr lang="en-US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1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terá</a:t>
            </a:r>
            <a:r>
              <a:rPr lang="en-US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1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mais</a:t>
            </a:r>
            <a:r>
              <a:rPr lang="en-US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1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1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reunião</a:t>
            </a:r>
            <a:r>
              <a:rPr lang="en-US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1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voltada</a:t>
            </a:r>
            <a:r>
              <a:rPr lang="en-US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o time que é a retrospective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1acd64c77a_0_5"/>
          <p:cNvSpPr txBox="1"/>
          <p:nvPr/>
        </p:nvSpPr>
        <p:spPr>
          <a:xfrm>
            <a:off x="631300" y="186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Eventos : Sprint retrospective</a:t>
            </a:r>
            <a:endParaRPr sz="3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83" name="Google Shape;583;g11acd64c77a_0_5"/>
          <p:cNvSpPr txBox="1"/>
          <p:nvPr/>
        </p:nvSpPr>
        <p:spPr>
          <a:xfrm>
            <a:off x="319500" y="1282625"/>
            <a:ext cx="8592300" cy="3493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★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Planejamento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voltado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qualidade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eficácia</a:t>
            </a:r>
            <a:endParaRPr sz="2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★"/>
            </a:pPr>
            <a:r>
              <a:rPr lang="en-US" sz="2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Inspeção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processos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interações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ferramentas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★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funcionou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★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não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funcionou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★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foi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resolvido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Calibri"/>
              <a:buChar char="★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Conclusão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 sprint</a:t>
            </a:r>
          </a:p>
          <a:p>
            <a:pPr marL="101600" marR="0" lvl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</a:pP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Mais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focado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o time, e é o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fechamento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das sprint.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1acd64c77a_0_10"/>
          <p:cNvSpPr txBox="1"/>
          <p:nvPr/>
        </p:nvSpPr>
        <p:spPr>
          <a:xfrm>
            <a:off x="631300" y="186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Artefatos</a:t>
            </a:r>
            <a:endParaRPr sz="3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89" name="Google Shape;589;g11acd64c77a_0_10"/>
          <p:cNvSpPr txBox="1"/>
          <p:nvPr/>
        </p:nvSpPr>
        <p:spPr>
          <a:xfrm>
            <a:off x="319500" y="1282625"/>
            <a:ext cx="8592300" cy="254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★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Backlog -&gt; Meta do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produto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listagem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das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funcionalidades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★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Sprint Backlog -&gt; Meta da sprint 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Calibri"/>
              <a:buChar char="★"/>
            </a:pP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Incremento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-&gt;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Definição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pronto (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também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definido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pela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equipe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g11acd64c77a_0_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g11acd64c77a_0_15"/>
          <p:cNvSpPr txBox="1"/>
          <p:nvPr/>
        </p:nvSpPr>
        <p:spPr>
          <a:xfrm>
            <a:off x="1758491" y="3223150"/>
            <a:ext cx="55164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Ciclo de desenvolvimento de software e metodologias ágeis</a:t>
            </a:r>
            <a:endParaRPr sz="2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6" name="Google Shape;596;g11acd64c77a_0_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19" y="94365"/>
            <a:ext cx="851519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g11acd64c77a_0_15"/>
          <p:cNvSpPr txBox="1"/>
          <p:nvPr/>
        </p:nvSpPr>
        <p:spPr>
          <a:xfrm>
            <a:off x="1532325" y="783475"/>
            <a:ext cx="31911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2  .  </a:t>
            </a:r>
            <a:r>
              <a:rPr lang="en-US" sz="2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8" name="Google Shape;598;g11acd64c77a_0_15"/>
          <p:cNvSpPr txBox="1"/>
          <p:nvPr/>
        </p:nvSpPr>
        <p:spPr>
          <a:xfrm>
            <a:off x="1632900" y="1698575"/>
            <a:ext cx="72660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5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Outros modelos ágeis</a:t>
            </a:r>
            <a:endParaRPr sz="35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1acd64c77a_0_23"/>
          <p:cNvSpPr txBox="1"/>
          <p:nvPr/>
        </p:nvSpPr>
        <p:spPr>
          <a:xfrm>
            <a:off x="631300" y="186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25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 de Desenvolvimento de Sistemas Dinâmicos( DSDM)</a:t>
            </a:r>
            <a:endParaRPr sz="25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4" name="Google Shape;604;g11acd64c77a_0_23"/>
          <p:cNvSpPr txBox="1"/>
          <p:nvPr/>
        </p:nvSpPr>
        <p:spPr>
          <a:xfrm>
            <a:off x="275850" y="644668"/>
            <a:ext cx="8592300" cy="18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➔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Foco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construção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manutenção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sistemas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satisfaçam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restrições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prazo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curto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meio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prototipação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ambiente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controlado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➔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Analogia com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Princípio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Pareto: 80% de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aplicação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pode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ser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entregue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20% do tempo que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levaria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entregar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aplicação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completa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5" name="Google Shape;605;g11acd64c77a_0_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1160" y="2339788"/>
            <a:ext cx="2821680" cy="2716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1acd64c77a_0_29"/>
          <p:cNvSpPr txBox="1"/>
          <p:nvPr/>
        </p:nvSpPr>
        <p:spPr>
          <a:xfrm>
            <a:off x="631300" y="186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25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 de Desenvolvimento de Sistemas Dinâmicos( DSDM)</a:t>
            </a:r>
            <a:endParaRPr sz="25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1" name="Google Shape;611;g11acd64c77a_0_29"/>
          <p:cNvSpPr txBox="1"/>
          <p:nvPr/>
        </p:nvSpPr>
        <p:spPr>
          <a:xfrm>
            <a:off x="275850" y="1107178"/>
            <a:ext cx="8592300" cy="2308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➔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É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iterativo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incremental</a:t>
            </a:r>
            <a:endParaRPr sz="2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➔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Somente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trabalho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suficiente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é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requisitado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incremento</a:t>
            </a:r>
            <a:endParaRPr sz="2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➔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Mantenedor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-&gt; </a:t>
            </a:r>
            <a:r>
              <a:rPr lang="en-US" sz="2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Agile Business Consortium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➔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Pode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ser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combinado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 XP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2" name="Google Shape;612;g11acd64c77a_0_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82302" y="2692325"/>
            <a:ext cx="5319134" cy="23082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278FA41-B6CA-42BD-D037-CAC03F942A0C}"/>
              </a:ext>
            </a:extLst>
          </p:cNvPr>
          <p:cNvSpPr txBox="1"/>
          <p:nvPr/>
        </p:nvSpPr>
        <p:spPr>
          <a:xfrm>
            <a:off x="7190839" y="3253937"/>
            <a:ext cx="14879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Tempo</a:t>
            </a:r>
          </a:p>
          <a:p>
            <a:r>
              <a:rPr lang="pt-BR" dirty="0"/>
              <a:t>Custos</a:t>
            </a:r>
          </a:p>
          <a:p>
            <a:r>
              <a:rPr lang="pt-BR" dirty="0"/>
              <a:t>Funcionalidades</a:t>
            </a:r>
          </a:p>
          <a:p>
            <a:endParaRPr lang="pt-B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1acd64c77a_0_38"/>
          <p:cNvSpPr txBox="1"/>
          <p:nvPr/>
        </p:nvSpPr>
        <p:spPr>
          <a:xfrm>
            <a:off x="631300" y="186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25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 de Desenvolvimento de Sistemas Dinâmicos( DSDM)</a:t>
            </a:r>
            <a:endParaRPr sz="25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8" name="Google Shape;618;g11acd64c77a_0_38"/>
          <p:cNvSpPr txBox="1"/>
          <p:nvPr/>
        </p:nvSpPr>
        <p:spPr>
          <a:xfrm>
            <a:off x="141875" y="1176725"/>
            <a:ext cx="8592300" cy="370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➔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Princípios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◆"/>
            </a:pPr>
            <a:r>
              <a:rPr lang="en-US" sz="1800" b="1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Focar</a:t>
            </a:r>
            <a:r>
              <a:rPr lang="en-US" sz="1800" b="1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800" b="1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necessidade</a:t>
            </a:r>
            <a:r>
              <a:rPr lang="en-US" sz="1800" b="1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sz="1800" b="1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negócio</a:t>
            </a:r>
            <a:endParaRPr sz="1800" b="1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◆"/>
            </a:pPr>
            <a:r>
              <a:rPr lang="en-US" sz="1800" b="1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Entregar</a:t>
            </a:r>
            <a:r>
              <a:rPr lang="en-US" sz="1800" b="1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dentro</a:t>
            </a:r>
            <a:r>
              <a:rPr lang="en-US" sz="1800" b="1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sz="1800" b="1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prazo</a:t>
            </a:r>
            <a:endParaRPr sz="1800" b="1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◆"/>
            </a:pPr>
            <a:r>
              <a:rPr lang="en-US" sz="18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Colaborar</a:t>
            </a:r>
            <a:endParaRPr sz="180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◆"/>
            </a:pPr>
            <a:r>
              <a:rPr lang="en-US" sz="18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Nunca</a:t>
            </a:r>
            <a:r>
              <a:rPr lang="en-US" sz="18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comprometer</a:t>
            </a:r>
            <a:r>
              <a:rPr lang="en-US" sz="18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qualidade</a:t>
            </a:r>
            <a:endParaRPr sz="180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◆"/>
            </a:pPr>
            <a:r>
              <a:rPr lang="en-US" sz="18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Construir</a:t>
            </a:r>
            <a:r>
              <a:rPr lang="en-US" sz="18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incrementalmente</a:t>
            </a:r>
            <a:r>
              <a:rPr lang="en-US" sz="18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partir</a:t>
            </a:r>
            <a:r>
              <a:rPr lang="en-US" sz="18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de bases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sólidas</a:t>
            </a:r>
            <a:endParaRPr sz="180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◆"/>
            </a:pPr>
            <a:r>
              <a:rPr lang="en-US" sz="18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Desenvolver</a:t>
            </a:r>
            <a:r>
              <a:rPr lang="en-US" sz="18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iterativamente</a:t>
            </a:r>
            <a:endParaRPr sz="180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◆"/>
            </a:pPr>
            <a:r>
              <a:rPr lang="en-US" sz="18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Comunicar</a:t>
            </a:r>
            <a:r>
              <a:rPr lang="en-US" sz="18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de forma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contínua</a:t>
            </a:r>
            <a:r>
              <a:rPr lang="en-US" sz="18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clara</a:t>
            </a:r>
            <a:endParaRPr sz="180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◆"/>
            </a:pPr>
            <a:r>
              <a:rPr lang="en-US" sz="18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Demonstrar</a:t>
            </a:r>
            <a:r>
              <a:rPr lang="en-US" sz="18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controle</a:t>
            </a:r>
            <a:r>
              <a:rPr lang="en-US" sz="18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Focado nos princípios da agilidade tamb</a:t>
            </a:r>
            <a:r>
              <a:rPr lang="pt-B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ém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1acd64c77a_0_44"/>
          <p:cNvSpPr txBox="1"/>
          <p:nvPr/>
        </p:nvSpPr>
        <p:spPr>
          <a:xfrm>
            <a:off x="631300" y="186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2500" b="1" i="0" u="none" strike="noStrike" cap="none" dirty="0" err="1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</a:t>
            </a:r>
            <a:r>
              <a:rPr lang="en-US" sz="2500" b="1" i="0" u="none" strike="noStrike" cap="none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500" b="1" i="0" u="none" strike="noStrike" cap="none" dirty="0" err="1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r>
              <a:rPr lang="en-US" sz="2500" b="1" i="0" u="none" strike="noStrike" cap="none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500" b="1" i="0" u="none" strike="noStrike" cap="none" dirty="0" err="1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</a:t>
            </a:r>
            <a:r>
              <a:rPr lang="en-US" sz="2500" b="1" i="0" u="none" strike="noStrike" cap="none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500" b="1" i="0" u="none" strike="noStrike" cap="none" dirty="0" err="1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Dinâmicos</a:t>
            </a:r>
            <a:r>
              <a:rPr lang="en-US" sz="2500" b="1" i="0" u="none" strike="noStrike" cap="none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 DSDM)</a:t>
            </a:r>
            <a:endParaRPr sz="2500" b="1" i="0" u="none" strike="noStrike" cap="none" dirty="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4" name="Google Shape;624;g11acd64c77a_0_44"/>
          <p:cNvSpPr txBox="1"/>
          <p:nvPr/>
        </p:nvSpPr>
        <p:spPr>
          <a:xfrm>
            <a:off x="201075" y="1031000"/>
            <a:ext cx="8592300" cy="3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➔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Fases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◆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Pré-projeto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Orçamento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contrato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projeto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candidatos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◆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Ciclo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vida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Desenvolvimento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produto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Análise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viabilidade</a:t>
            </a:r>
            <a:endParaRPr sz="2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Iteração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functional (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já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vai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utilizer a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prototipação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Iteração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design e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construção</a:t>
            </a:r>
            <a:endParaRPr sz="2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Implantação</a:t>
            </a:r>
            <a:endParaRPr sz="2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◆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Pós-projeto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Manutenção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melhorias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ajustes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1acd64c77a_0_51"/>
          <p:cNvSpPr txBox="1"/>
          <p:nvPr/>
        </p:nvSpPr>
        <p:spPr>
          <a:xfrm>
            <a:off x="631300" y="186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25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 de Desenvolvimento de Sistemas Dinâmicos( DSDM)</a:t>
            </a:r>
            <a:endParaRPr sz="25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0" name="Google Shape;630;g11acd64c77a_0_51"/>
          <p:cNvSpPr txBox="1"/>
          <p:nvPr/>
        </p:nvSpPr>
        <p:spPr>
          <a:xfrm>
            <a:off x="201075" y="1349225"/>
            <a:ext cx="8592300" cy="3662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➔"/>
            </a:pPr>
            <a:r>
              <a:rPr lang="en-US" sz="2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Papéis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◆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Gerente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executivo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◆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Visionário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◆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Intermediador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◆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Anunciante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◆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Gerente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projeto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◆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Coordenador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técnico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◆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Líder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time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◆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Desenvolvedor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◆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Testador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◆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Escrivão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◆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Facilitador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g1015af5f028_1_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g1015af5f028_1_65"/>
          <p:cNvSpPr txBox="1"/>
          <p:nvPr/>
        </p:nvSpPr>
        <p:spPr>
          <a:xfrm>
            <a:off x="1758491" y="3223150"/>
            <a:ext cx="55164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Ciclo de desenvolvimento de software e metodologias ágeis</a:t>
            </a:r>
            <a:endParaRPr sz="2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" name="Google Shape;76;g1015af5f028_1_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19" y="94365"/>
            <a:ext cx="851519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g1015af5f028_1_65"/>
          <p:cNvSpPr txBox="1"/>
          <p:nvPr/>
        </p:nvSpPr>
        <p:spPr>
          <a:xfrm>
            <a:off x="1532325" y="783475"/>
            <a:ext cx="31911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1  .  </a:t>
            </a:r>
            <a:r>
              <a:rPr lang="en-US" sz="2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" name="Google Shape;78;g1015af5f028_1_65"/>
          <p:cNvSpPr txBox="1"/>
          <p:nvPr/>
        </p:nvSpPr>
        <p:spPr>
          <a:xfrm>
            <a:off x="1632900" y="1698575"/>
            <a:ext cx="65598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Definindo processo, fluxo  e padrões de software</a:t>
            </a:r>
            <a:endParaRPr sz="4000" b="0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1acd64c77a_0_57"/>
          <p:cNvSpPr txBox="1"/>
          <p:nvPr/>
        </p:nvSpPr>
        <p:spPr>
          <a:xfrm>
            <a:off x="631300" y="186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2500" b="1" i="0" u="none" strike="noStrike" cap="none" dirty="0" err="1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Processo</a:t>
            </a:r>
            <a:r>
              <a:rPr lang="en-US" sz="2500" b="1" i="0" u="none" strike="noStrike" cap="none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500" b="1" i="0" u="none" strike="noStrike" cap="none" dirty="0" err="1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Unificado</a:t>
            </a:r>
            <a:r>
              <a:rPr lang="en-US" sz="2500" b="1" i="0" u="none" strike="noStrike" cap="none" dirty="0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500" b="1" i="0" u="none" strike="noStrike" cap="none" dirty="0" err="1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Ágil</a:t>
            </a:r>
            <a:endParaRPr sz="2500" b="1" i="0" u="none" strike="noStrike" cap="none" dirty="0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6" name="Google Shape;636;g11acd64c77a_0_57"/>
          <p:cNvSpPr txBox="1"/>
          <p:nvPr/>
        </p:nvSpPr>
        <p:spPr>
          <a:xfrm>
            <a:off x="149275" y="986600"/>
            <a:ext cx="85923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★"/>
            </a:pPr>
            <a:r>
              <a:rPr lang="en-US" sz="20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Filosofia</a:t>
            </a:r>
            <a:r>
              <a:rPr lang="en-US" sz="20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Sequencial</a:t>
            </a:r>
            <a:r>
              <a:rPr lang="en-US" sz="20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para o que é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amplo</a:t>
            </a:r>
            <a:r>
              <a:rPr lang="en-US" sz="20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iterativa</a:t>
            </a:r>
            <a:r>
              <a:rPr lang="en-US" sz="20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para o que é particular</a:t>
            </a:r>
            <a:endParaRPr sz="200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★"/>
            </a:pPr>
            <a:r>
              <a:rPr lang="en-US" sz="20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Atividades</a:t>
            </a:r>
            <a:r>
              <a:rPr lang="en-US" sz="20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:</a:t>
            </a:r>
            <a:endParaRPr sz="200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Modelagem</a:t>
            </a:r>
            <a:endParaRPr sz="200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Implementação</a:t>
            </a:r>
            <a:endParaRPr sz="200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Testes</a:t>
            </a:r>
            <a:endParaRPr sz="200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Entrega</a:t>
            </a:r>
            <a:endParaRPr sz="200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Configuração</a:t>
            </a:r>
            <a:r>
              <a:rPr lang="en-US" sz="20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gerenciamento</a:t>
            </a:r>
            <a:endParaRPr sz="200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Gerenciamento</a:t>
            </a:r>
            <a:r>
              <a:rPr lang="en-US" sz="20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ambiente</a:t>
            </a:r>
            <a:endParaRPr sz="200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7" name="Google Shape;637;g11acd64c77a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0425" y="1396375"/>
            <a:ext cx="4392600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1acd64c77a_0_69"/>
          <p:cNvSpPr txBox="1"/>
          <p:nvPr/>
        </p:nvSpPr>
        <p:spPr>
          <a:xfrm>
            <a:off x="330334" y="158676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25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Kanban</a:t>
            </a:r>
            <a:endParaRPr sz="25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3" name="Google Shape;643;g11acd64c77a_0_69"/>
          <p:cNvSpPr txBox="1"/>
          <p:nvPr/>
        </p:nvSpPr>
        <p:spPr>
          <a:xfrm>
            <a:off x="55534" y="665061"/>
            <a:ext cx="8592300" cy="3395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★"/>
            </a:pPr>
            <a:r>
              <a:rPr lang="en-US" sz="24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Significa</a:t>
            </a:r>
            <a:r>
              <a:rPr lang="en-US" sz="24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cartão</a:t>
            </a:r>
            <a:r>
              <a:rPr lang="en-US" sz="24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sinalização</a:t>
            </a:r>
            <a:r>
              <a:rPr lang="en-US" sz="24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-&gt;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Japão</a:t>
            </a:r>
            <a:endParaRPr sz="240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★"/>
            </a:pPr>
            <a:r>
              <a:rPr lang="en-US" sz="24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Metodologia</a:t>
            </a:r>
            <a:r>
              <a:rPr lang="en-US" sz="24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organização</a:t>
            </a:r>
            <a:r>
              <a:rPr lang="en-US" sz="24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tarefas</a:t>
            </a:r>
            <a:endParaRPr sz="240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4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To do</a:t>
            </a:r>
            <a:endParaRPr sz="240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4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Doing</a:t>
            </a:r>
            <a:endParaRPr sz="240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4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Done</a:t>
            </a:r>
            <a:endParaRPr sz="240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★"/>
            </a:pPr>
            <a:r>
              <a:rPr lang="en-US" sz="24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É simples e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deve</a:t>
            </a:r>
            <a:r>
              <a:rPr lang="en-US" sz="24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ser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aliado</a:t>
            </a:r>
            <a:r>
              <a:rPr lang="en-US" sz="24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com outros frameworks para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gerenciamento</a:t>
            </a:r>
            <a:r>
              <a:rPr lang="en-US" sz="24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projeto</a:t>
            </a:r>
            <a:endParaRPr sz="240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4" name="Google Shape;644;g11acd64c77a_0_69"/>
          <p:cNvPicPr preferRelativeResize="0"/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4147553" y="2805953"/>
            <a:ext cx="4799223" cy="2456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1acd64c77a_0_62"/>
          <p:cNvSpPr txBox="1"/>
          <p:nvPr/>
        </p:nvSpPr>
        <p:spPr>
          <a:xfrm>
            <a:off x="631300" y="186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25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mais</a:t>
            </a:r>
            <a:endParaRPr sz="25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0" name="Google Shape;650;g11acd64c77a_0_62"/>
          <p:cNvSpPr txBox="1"/>
          <p:nvPr/>
        </p:nvSpPr>
        <p:spPr>
          <a:xfrm>
            <a:off x="201075" y="1349225"/>
            <a:ext cx="8592300" cy="323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Microsoft Word - AMPanfleto.doc (agilemodeling.com)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0" i="0" u="sng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Agile Business Consortium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O que é Kanban? </a:t>
            </a:r>
            <a:r>
              <a:rPr lang="en-US" sz="2000" b="0" i="0" u="sng" strike="noStrike" cap="none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Definição</a:t>
            </a:r>
            <a:r>
              <a:rPr lang="en-US" sz="2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 e </a:t>
            </a:r>
            <a:r>
              <a:rPr lang="en-US" sz="2000" b="0" i="0" u="sng" strike="noStrike" cap="none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Detalhes</a:t>
            </a:r>
            <a:r>
              <a:rPr lang="en-US" sz="2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 </a:t>
            </a:r>
            <a:r>
              <a:rPr lang="en-US" sz="2000" b="0" i="0" u="sng" strike="noStrike" cap="none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Explicados</a:t>
            </a:r>
            <a:r>
              <a:rPr lang="en-US" sz="2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 | </a:t>
            </a:r>
            <a:r>
              <a:rPr lang="en-US" sz="2000" b="0" i="0" u="sng" strike="noStrike" cap="none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Kanbanize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0" i="0" u="sng" strike="noStrike" cap="none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Scrum Guide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0" i="0" u="sng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Extreme Programming Explained: Embrace Change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Google Shape;655;g11f9e0e43a2_0_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g11f9e0e43a2_0_28"/>
          <p:cNvSpPr txBox="1"/>
          <p:nvPr/>
        </p:nvSpPr>
        <p:spPr>
          <a:xfrm>
            <a:off x="1758501" y="3223150"/>
            <a:ext cx="65670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Ciclo de desenvolvimento de software e metodologias ágeis</a:t>
            </a:r>
            <a:r>
              <a:rPr lang="en-U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7" name="Google Shape;657;g11f9e0e43a2_0_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19" y="94365"/>
            <a:ext cx="851519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g11f9e0e43a2_0_28"/>
          <p:cNvSpPr txBox="1"/>
          <p:nvPr/>
        </p:nvSpPr>
        <p:spPr>
          <a:xfrm>
            <a:off x="1532325" y="783475"/>
            <a:ext cx="12057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3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9" name="Google Shape;659;g11f9e0e43a2_0_28"/>
          <p:cNvSpPr txBox="1"/>
          <p:nvPr/>
        </p:nvSpPr>
        <p:spPr>
          <a:xfrm>
            <a:off x="1632900" y="1698575"/>
            <a:ext cx="65670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Testes no mundo ágil</a:t>
            </a:r>
            <a:endParaRPr sz="4000" b="0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1f9e0e43a2_0_41"/>
          <p:cNvSpPr txBox="1"/>
          <p:nvPr/>
        </p:nvSpPr>
        <p:spPr>
          <a:xfrm>
            <a:off x="449850" y="1601956"/>
            <a:ext cx="8244300" cy="16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Contextualizando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atividade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teste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Entender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testes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abordagens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ágeis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suas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diferenças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dos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modelos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tradicionais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Métodos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práticas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testes no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Ágil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g11f9e0e43a2_0_41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endParaRPr sz="4000" b="0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Google Shape;670;g11acd64c77a_0_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g11acd64c77a_0_78"/>
          <p:cNvSpPr txBox="1"/>
          <p:nvPr/>
        </p:nvSpPr>
        <p:spPr>
          <a:xfrm>
            <a:off x="1758491" y="3223150"/>
            <a:ext cx="55164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Ciclo de desenvolvimento de software e metodologias ágeis</a:t>
            </a:r>
            <a:endParaRPr sz="2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2" name="Google Shape;672;g11acd64c77a_0_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19" y="94365"/>
            <a:ext cx="851519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g11acd64c77a_0_78"/>
          <p:cNvSpPr txBox="1"/>
          <p:nvPr/>
        </p:nvSpPr>
        <p:spPr>
          <a:xfrm>
            <a:off x="1532325" y="783475"/>
            <a:ext cx="31911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3  .  </a:t>
            </a:r>
            <a:r>
              <a:rPr lang="en-US" sz="2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4" name="Google Shape;674;g11acd64c77a_0_78"/>
          <p:cNvSpPr txBox="1"/>
          <p:nvPr/>
        </p:nvSpPr>
        <p:spPr>
          <a:xfrm>
            <a:off x="1632900" y="1698575"/>
            <a:ext cx="72660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5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Contextualizando a atividade de teste</a:t>
            </a:r>
            <a:endParaRPr sz="35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1acd64c77a_0_86"/>
          <p:cNvSpPr txBox="1"/>
          <p:nvPr/>
        </p:nvSpPr>
        <p:spPr>
          <a:xfrm>
            <a:off x="401891" y="1726050"/>
            <a:ext cx="7863568" cy="16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0" indent="-247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atividade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desenvolvimento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existe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atividade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teste</a:t>
            </a:r>
            <a:endParaRPr sz="20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47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nível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teste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tem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objetivos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específicos</a:t>
            </a:r>
            <a:endParaRPr sz="20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47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análise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modelagem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testes </a:t>
            </a: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começam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durante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atividade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desenvolvimento</a:t>
            </a:r>
            <a:endParaRPr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47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Participação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processo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requisitos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modelagem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refinamento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g11acd64c77a_0_86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adoção de teste nos ciclos de vida do software</a:t>
            </a:r>
            <a:endParaRPr sz="2800" b="0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1acd64c77a_0_99"/>
          <p:cNvSpPr txBox="1"/>
          <p:nvPr/>
        </p:nvSpPr>
        <p:spPr>
          <a:xfrm>
            <a:off x="469030" y="2340700"/>
            <a:ext cx="7868146" cy="16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0" indent="-247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Histórias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usuário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requisitos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funcionais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não-funcionais</a:t>
            </a:r>
            <a:endParaRPr sz="20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47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Conceito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3C:</a:t>
            </a:r>
            <a:endParaRPr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○"/>
            </a:pP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Cartão</a:t>
            </a:r>
            <a:endParaRPr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○"/>
            </a:pP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Conversação</a:t>
            </a:r>
            <a:endParaRPr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○"/>
            </a:pP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Confirmação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-&gt;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Critérios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aceite</a:t>
            </a:r>
            <a:endParaRPr sz="20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Perspectiva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quem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testa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difere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do PO e do </a:t>
            </a: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</a:t>
            </a:r>
            <a:endParaRPr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QA está entre os atores</a:t>
            </a:r>
            <a:endParaRPr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g11acd64c77a_0_99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participação do QA na história do usuário</a:t>
            </a:r>
            <a:endParaRPr sz="2800" b="0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1acd64c77a_0_104"/>
          <p:cNvSpPr txBox="1"/>
          <p:nvPr/>
        </p:nvSpPr>
        <p:spPr>
          <a:xfrm>
            <a:off x="457948" y="2392455"/>
            <a:ext cx="7410300" cy="16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0" indent="-247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Análise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detalhada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has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histórias</a:t>
            </a:r>
            <a:endParaRPr sz="20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476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Determinar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testabilidade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</a:t>
            </a:r>
            <a:endParaRPr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476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Criar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testes de </a:t>
            </a: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aceite</a:t>
            </a:r>
            <a:endParaRPr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476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Criar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tarefas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para teste</a:t>
            </a:r>
            <a:endParaRPr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476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Estimar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esforço</a:t>
            </a:r>
            <a:endParaRPr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476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Identificar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aspectos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funcionais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não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funcionais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serem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avaliados</a:t>
            </a:r>
            <a:endParaRPr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476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Participar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processo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automação</a:t>
            </a:r>
            <a:endParaRPr sz="20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g11acd64c77a_0_104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Atividades envolvidas no planejamento</a:t>
            </a:r>
            <a:endParaRPr sz="2800" b="0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1acd64c77a_0_109"/>
          <p:cNvSpPr txBox="1"/>
          <p:nvPr/>
        </p:nvSpPr>
        <p:spPr>
          <a:xfrm>
            <a:off x="367609" y="1971051"/>
            <a:ext cx="7410300" cy="16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lang="en-US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Determinar</a:t>
            </a:r>
            <a:r>
              <a:rPr lang="en-US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escopo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extensão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objetivos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razões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para testes</a:t>
            </a:r>
            <a:endParaRPr sz="20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60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Membros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irão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atuar</a:t>
            </a:r>
            <a:endParaRPr sz="20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60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Ambiente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dados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necessários</a:t>
            </a:r>
            <a:endParaRPr sz="20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60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Tempo,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dependência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pré-requisitos</a:t>
            </a:r>
            <a:endParaRPr sz="20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60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Riscos</a:t>
            </a:r>
            <a:r>
              <a:rPr lang="en-US" sz="20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envolvidos</a:t>
            </a:r>
            <a:endParaRPr sz="20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g11acd64c77a_0_109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Detalhando a abordagem de teste</a:t>
            </a:r>
            <a:endParaRPr sz="2800" b="0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3643</Words>
  <Application>Microsoft Office PowerPoint</Application>
  <PresentationFormat>Apresentação na tela (16:9)</PresentationFormat>
  <Paragraphs>604</Paragraphs>
  <Slides>119</Slides>
  <Notes>119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119</vt:i4>
      </vt:variant>
    </vt:vector>
  </HeadingPairs>
  <TitlesOfParts>
    <vt:vector size="124" baseType="lpstr">
      <vt:lpstr>Century Gothic</vt:lpstr>
      <vt:lpstr>Calibri</vt:lpstr>
      <vt:lpstr>Proxima Nova</vt:lpstr>
      <vt:lpstr>Arial</vt:lpstr>
      <vt:lpstr>Simple Light</vt:lpstr>
      <vt:lpstr>Carolina Santana Louzada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Carolina Santana Louzada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Carolina Santana Louzada</dc:title>
  <dc:creator>Larissa Mestieri</dc:creator>
  <cp:lastModifiedBy>Juliana Pereira</cp:lastModifiedBy>
  <cp:revision>3</cp:revision>
  <dcterms:modified xsi:type="dcterms:W3CDTF">2022-11-10T23:40:25Z</dcterms:modified>
</cp:coreProperties>
</file>